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3.xml" ContentType="application/vnd.openxmlformats-officedocument.drawingml.chart+xml"/>
  <Override PartName="/ppt/theme/themeOverride5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3816" r:id="rId2"/>
    <p:sldMasterId id="2147483828" r:id="rId3"/>
    <p:sldMasterId id="2147483840" r:id="rId4"/>
  </p:sldMasterIdLst>
  <p:notesMasterIdLst>
    <p:notesMasterId r:id="rId41"/>
  </p:notesMasterIdLst>
  <p:sldIdLst>
    <p:sldId id="256" r:id="rId5"/>
    <p:sldId id="259" r:id="rId6"/>
    <p:sldId id="342" r:id="rId7"/>
    <p:sldId id="341" r:id="rId8"/>
    <p:sldId id="343" r:id="rId9"/>
    <p:sldId id="345" r:id="rId10"/>
    <p:sldId id="346" r:id="rId11"/>
    <p:sldId id="351" r:id="rId12"/>
    <p:sldId id="370" r:id="rId13"/>
    <p:sldId id="368" r:id="rId14"/>
    <p:sldId id="371" r:id="rId15"/>
    <p:sldId id="375" r:id="rId16"/>
    <p:sldId id="372" r:id="rId17"/>
    <p:sldId id="376" r:id="rId18"/>
    <p:sldId id="377" r:id="rId19"/>
    <p:sldId id="358" r:id="rId20"/>
    <p:sldId id="296" r:id="rId21"/>
    <p:sldId id="362" r:id="rId22"/>
    <p:sldId id="333" r:id="rId23"/>
    <p:sldId id="339" r:id="rId24"/>
    <p:sldId id="309" r:id="rId25"/>
    <p:sldId id="373" r:id="rId26"/>
    <p:sldId id="374" r:id="rId27"/>
    <p:sldId id="335" r:id="rId28"/>
    <p:sldId id="340" r:id="rId29"/>
    <p:sldId id="268" r:id="rId30"/>
    <p:sldId id="314" r:id="rId31"/>
    <p:sldId id="602" r:id="rId32"/>
    <p:sldId id="363" r:id="rId33"/>
    <p:sldId id="316" r:id="rId34"/>
    <p:sldId id="311" r:id="rId35"/>
    <p:sldId id="305" r:id="rId36"/>
    <p:sldId id="289" r:id="rId37"/>
    <p:sldId id="312" r:id="rId38"/>
    <p:sldId id="364" r:id="rId39"/>
    <p:sldId id="359" r:id="rId4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5" autoAdjust="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'фин рез'!$B$6</c:f>
              <c:strCache>
                <c:ptCount val="1"/>
                <c:pt idx="0">
                  <c:v>факт 2022г.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1-54A6-482B-8E23-9DAA049D974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4A6-482B-8E23-9DAA049D974F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54A6-482B-8E23-9DAA049D974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54A6-482B-8E23-9DAA049D974F}"/>
              </c:ext>
            </c:extLst>
          </c:dPt>
          <c:dLbls>
            <c:dLbl>
              <c:idx val="1"/>
              <c:layout>
                <c:manualLayout>
                  <c:x val="2.0883531494983842E-2"/>
                  <c:y val="-4.98442367601246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4A6-482B-8E23-9DAA049D974F}"/>
                </c:ext>
              </c:extLst>
            </c:dLbl>
            <c:dLbl>
              <c:idx val="2"/>
              <c:layout>
                <c:manualLayout>
                  <c:x val="-6.42570199845656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4A6-482B-8E23-9DAA049D974F}"/>
                </c:ext>
              </c:extLst>
            </c:dLbl>
            <c:dLbl>
              <c:idx val="3"/>
              <c:layout>
                <c:manualLayout>
                  <c:x val="-5.1405615987652531E-2"/>
                  <c:y val="2.49223146172149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4A6-482B-8E23-9DAA049D9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рез'!$B$7:$B$10</c:f>
              <c:numCache>
                <c:formatCode>#,##0.0</c:formatCode>
                <c:ptCount val="4"/>
                <c:pt idx="0">
                  <c:v>19192.8219238641</c:v>
                </c:pt>
                <c:pt idx="1">
                  <c:v>18695.6151371548</c:v>
                </c:pt>
                <c:pt idx="2">
                  <c:v>233.47108800000001</c:v>
                </c:pt>
                <c:pt idx="3">
                  <c:v>263.73569870929919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4A6-482B-8E23-9DAA049D974F}"/>
            </c:ext>
          </c:extLst>
        </c:ser>
        <c:ser>
          <c:idx val="1"/>
          <c:order val="1"/>
          <c:tx>
            <c:strRef>
              <c:f>'фин рез'!$C$6</c:f>
              <c:strCache>
                <c:ptCount val="1"/>
                <c:pt idx="0">
                  <c:v>факт 2023г.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A-54A6-482B-8E23-9DAA049D974F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C-54A6-482B-8E23-9DAA049D974F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E-54A6-482B-8E23-9DAA049D974F}"/>
              </c:ext>
            </c:extLst>
          </c:dPt>
          <c:dLbls>
            <c:dLbl>
              <c:idx val="0"/>
              <c:layout>
                <c:manualLayout>
                  <c:x val="3.0522084492668692E-2"/>
                  <c:y val="-1.2461059190031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4A6-482B-8E23-9DAA049D974F}"/>
                </c:ext>
              </c:extLst>
            </c:dLbl>
            <c:dLbl>
              <c:idx val="1"/>
              <c:layout>
                <c:manualLayout>
                  <c:x val="2.7309233493440409E-2"/>
                  <c:y val="-1.2461059190031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4A6-482B-8E23-9DAA049D974F}"/>
                </c:ext>
              </c:extLst>
            </c:dLbl>
            <c:dLbl>
              <c:idx val="2"/>
              <c:layout>
                <c:manualLayout>
                  <c:x val="0"/>
                  <c:y val="-2.2429906542056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4A6-482B-8E23-9DAA049D974F}"/>
                </c:ext>
              </c:extLst>
            </c:dLbl>
            <c:dLbl>
              <c:idx val="3"/>
              <c:layout>
                <c:manualLayout>
                  <c:x val="1.9277105995369699E-2"/>
                  <c:y val="-3.2398557656928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4A6-482B-8E23-9DAA049D9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'фин рез'!$A$7:$A$10</c:f>
              <c:strCache>
                <c:ptCount val="4"/>
                <c:pt idx="0">
                  <c:v>Совокупные доходы, млн. тенге</c:v>
                </c:pt>
                <c:pt idx="1">
                  <c:v>Совокупные расходы, млн. тенге</c:v>
                </c:pt>
                <c:pt idx="2">
                  <c:v>КПН, млн. тенге</c:v>
                </c:pt>
                <c:pt idx="3">
                  <c:v>Чистая прибыль (убыток), млн. тенге</c:v>
                </c:pt>
              </c:strCache>
            </c:strRef>
          </c:cat>
          <c:val>
            <c:numRef>
              <c:f>'фин рез'!$C$7:$C$10</c:f>
              <c:numCache>
                <c:formatCode>#,##0.0</c:formatCode>
                <c:ptCount val="4"/>
                <c:pt idx="0">
                  <c:v>24854.052</c:v>
                </c:pt>
                <c:pt idx="1">
                  <c:v>24745.082999999999</c:v>
                </c:pt>
                <c:pt idx="2">
                  <c:v>0</c:v>
                </c:pt>
                <c:pt idx="3">
                  <c:v>108.96900000000096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4A6-482B-8E23-9DAA049D97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6313728"/>
        <c:axId val="36319616"/>
        <c:axId val="31516416"/>
      </c:bar3DChart>
      <c:catAx>
        <c:axId val="3631372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36319616"/>
        <c:crosses val="autoZero"/>
        <c:auto val="1"/>
        <c:lblAlgn val="ctr"/>
        <c:lblOffset val="100"/>
        <c:noMultiLvlLbl val="0"/>
      </c:catAx>
      <c:valAx>
        <c:axId val="36319616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crossAx val="36313728"/>
        <c:crosses val="autoZero"/>
        <c:crossBetween val="between"/>
        <c:majorUnit val="5000"/>
      </c:valAx>
      <c:serAx>
        <c:axId val="3151641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36319616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9208381839348"/>
          <c:y val="1.4325163579904624E-2"/>
          <c:w val="0.63923942568878545"/>
          <c:h val="0.6422409522753317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'полезн отп и НТП'!$C$15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2087698874660454E-3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2-48D0-B771-529F153063E0}"/>
                </c:ext>
              </c:extLst>
            </c:dLbl>
            <c:dLbl>
              <c:idx val="2"/>
              <c:layout>
                <c:manualLayout>
                  <c:x val="0"/>
                  <c:y val="-8.62998921251352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2-48D0-B771-529F1530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2023г</c:v>
                </c:pt>
              </c:strCache>
            </c:strRef>
          </c:cat>
          <c:val>
            <c:numRef>
              <c:f>'полезн отп и НТП'!$C$16:$C$18</c:f>
              <c:numCache>
                <c:formatCode>#,##0</c:formatCode>
                <c:ptCount val="3"/>
                <c:pt idx="0">
                  <c:v>4513023.8650000002</c:v>
                </c:pt>
                <c:pt idx="1">
                  <c:v>4665981.4610000001</c:v>
                </c:pt>
                <c:pt idx="2">
                  <c:v>4801396.3770000003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D2-48D0-B771-529F153063E0}"/>
            </c:ext>
          </c:extLst>
        </c:ser>
        <c:ser>
          <c:idx val="1"/>
          <c:order val="1"/>
          <c:tx>
            <c:strRef>
              <c:f>'полезн отп и НТП'!$D$15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0357004268529298E-2"/>
                  <c:y val="-2.15749730312837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2-48D0-B771-529F153063E0}"/>
                </c:ext>
              </c:extLst>
            </c:dLbl>
            <c:dLbl>
              <c:idx val="1"/>
              <c:layout>
                <c:manualLayout>
                  <c:x val="4.65657741559953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2-48D0-B771-529F153063E0}"/>
                </c:ext>
              </c:extLst>
            </c:dLbl>
            <c:dLbl>
              <c:idx val="2"/>
              <c:layout>
                <c:manualLayout>
                  <c:x val="4.19090745205162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2-48D0-B771-529F1530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2023г</c:v>
                </c:pt>
              </c:strCache>
            </c:strRef>
          </c:cat>
          <c:val>
            <c:numRef>
              <c:f>'полезн отп и НТП'!$D$16:$D$18</c:f>
              <c:numCache>
                <c:formatCode>#,##0</c:formatCode>
                <c:ptCount val="3"/>
                <c:pt idx="0">
                  <c:v>4061623.719</c:v>
                </c:pt>
                <c:pt idx="1">
                  <c:v>4181343.2</c:v>
                </c:pt>
                <c:pt idx="2">
                  <c:v>4326811.4000000004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D2-48D0-B771-529F153063E0}"/>
            </c:ext>
          </c:extLst>
        </c:ser>
        <c:ser>
          <c:idx val="2"/>
          <c:order val="2"/>
          <c:tx>
            <c:strRef>
              <c:f>'полезн отп и НТП'!$E$15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7939464493597205E-2"/>
                  <c:y val="7.910732059352228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2-48D0-B771-529F153063E0}"/>
                </c:ext>
              </c:extLst>
            </c:dLbl>
            <c:dLbl>
              <c:idx val="1"/>
              <c:layout>
                <c:manualLayout>
                  <c:x val="3.259604190919673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2-48D0-B771-529F153063E0}"/>
                </c:ext>
              </c:extLst>
            </c:dLbl>
            <c:dLbl>
              <c:idx val="2"/>
              <c:layout>
                <c:manualLayout>
                  <c:x val="3.570042685292988E-2"/>
                  <c:y val="-6.47249190938511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2-48D0-B771-529F1530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2023г</c:v>
                </c:pt>
              </c:strCache>
            </c:strRef>
          </c:cat>
          <c:val>
            <c:numRef>
              <c:f>'полезн отп и НТП'!$E$16:$E$18</c:f>
              <c:numCache>
                <c:formatCode>#,##0</c:formatCode>
                <c:ptCount val="3"/>
                <c:pt idx="0">
                  <c:v>446798.58199999999</c:v>
                </c:pt>
                <c:pt idx="1">
                  <c:v>480592.3</c:v>
                </c:pt>
                <c:pt idx="2">
                  <c:v>471161.8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D2-48D0-B771-529F153063E0}"/>
            </c:ext>
          </c:extLst>
        </c:ser>
        <c:ser>
          <c:idx val="3"/>
          <c:order val="3"/>
          <c:tx>
            <c:strRef>
              <c:f>'полезн отп и НТП'!$F$15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48350795498641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D2-48D0-B771-529F153063E0}"/>
                </c:ext>
              </c:extLst>
            </c:dLbl>
            <c:dLbl>
              <c:idx val="1"/>
              <c:layout>
                <c:manualLayout>
                  <c:x val="1.70741171905316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5D2-48D0-B771-529F153063E0}"/>
                </c:ext>
              </c:extLst>
            </c:dLbl>
            <c:dLbl>
              <c:idx val="2"/>
              <c:layout>
                <c:manualLayout>
                  <c:x val="1.86263096623982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D2-48D0-B771-529F153063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baseline="0">
                    <a:latin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'полезн отп и НТП'!$B$16:$B$18</c:f>
              <c:strCache>
                <c:ptCount val="3"/>
                <c:pt idx="0">
                  <c:v>факт 2022г</c:v>
                </c:pt>
                <c:pt idx="1">
                  <c:v>Утверждено ДКРЕМ</c:v>
                </c:pt>
                <c:pt idx="2">
                  <c:v>факт 2023г</c:v>
                </c:pt>
              </c:strCache>
            </c:strRef>
          </c:cat>
          <c:val>
            <c:numRef>
              <c:f>'полезн отп и НТП'!$F$16:$F$18</c:f>
              <c:numCache>
                <c:formatCode>#,##0</c:formatCode>
                <c:ptCount val="3"/>
                <c:pt idx="0">
                  <c:v>4601.5640000000003</c:v>
                </c:pt>
                <c:pt idx="1">
                  <c:v>4045.9610000000007</c:v>
                </c:pt>
                <c:pt idx="2">
                  <c:v>3423.1770000000001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5D2-48D0-B771-529F15306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445504"/>
        <c:axId val="47447040"/>
        <c:axId val="0"/>
      </c:bar3DChart>
      <c:catAx>
        <c:axId val="4744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447040"/>
        <c:crosses val="autoZero"/>
        <c:auto val="1"/>
        <c:lblAlgn val="ctr"/>
        <c:lblOffset val="100"/>
        <c:noMultiLvlLbl val="0"/>
      </c:catAx>
      <c:valAx>
        <c:axId val="47447040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4744550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0"/>
        <c:txPr>
          <a:bodyPr/>
          <a:lstStyle/>
          <a:p>
            <a:pPr rtl="0">
              <a:defRPr sz="1400"/>
            </a:pPr>
            <a:endParaRPr lang="ru-RU"/>
          </a:p>
        </c:txPr>
      </c:dTable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Цена покупки электроэнергии для компенсации нормативных потерь за 2023 г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Лист1!$A$2:$B$2</c:f>
              <c:strCache>
                <c:ptCount val="2"/>
                <c:pt idx="0">
                  <c:v>фактическая цена покупки</c:v>
                </c:pt>
                <c:pt idx="1">
                  <c:v>тенге/кВтч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5-4DDC-B933-D124AFF7310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75-4DDC-B933-D124AFF73103}"/>
                </c:ext>
              </c:extLst>
            </c:dLbl>
            <c:dLbl>
              <c:idx val="2"/>
              <c:layout>
                <c:manualLayout>
                  <c:x val="-2.5718354653073105E-2"/>
                  <c:y val="-7.9362516937440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75-4DDC-B933-D124AFF73103}"/>
                </c:ext>
              </c:extLst>
            </c:dLbl>
            <c:dLbl>
              <c:idx val="3"/>
              <c:layout>
                <c:manualLayout>
                  <c:x val="-2.1431962210894219E-3"/>
                  <c:y val="-5.9521887703080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75-4DDC-B933-D124AFF73103}"/>
                </c:ext>
              </c:extLst>
            </c:dLbl>
            <c:dLbl>
              <c:idx val="4"/>
              <c:layout>
                <c:manualLayout>
                  <c:x val="-2.1431962210894219E-3"/>
                  <c:y val="-5.9521887703080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E75-4DDC-B933-D124AFF73103}"/>
                </c:ext>
              </c:extLst>
            </c:dLbl>
            <c:dLbl>
              <c:idx val="5"/>
              <c:layout>
                <c:manualLayout>
                  <c:x val="-1.0715981105447032E-2"/>
                  <c:y val="-5.2908344624960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75-4DDC-B933-D124AFF73103}"/>
                </c:ext>
              </c:extLst>
            </c:dLbl>
            <c:dLbl>
              <c:idx val="6"/>
              <c:layout>
                <c:manualLayout>
                  <c:x val="-2.1431962210894377E-2"/>
                  <c:y val="-8.597606001556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E75-4DDC-B933-D124AFF73103}"/>
                </c:ext>
              </c:extLst>
            </c:dLbl>
            <c:dLbl>
              <c:idx val="7"/>
              <c:layout>
                <c:manualLayout>
                  <c:x val="-3.2147943316341333E-2"/>
                  <c:y val="-8.5976060015560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75-4DDC-B933-D124AFF73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Лист1!$C$1:$J$1</c:f>
              <c:strCache>
                <c:ptCount val="8"/>
                <c:pt idx="0">
                  <c:v>январь-май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val>
            <c:numRef>
              <c:f>Лист1!$C$2:$J$2</c:f>
              <c:numCache>
                <c:formatCode>General</c:formatCode>
                <c:ptCount val="8"/>
                <c:pt idx="0">
                  <c:v>9.16</c:v>
                </c:pt>
                <c:pt idx="1">
                  <c:v>10.46</c:v>
                </c:pt>
                <c:pt idx="2">
                  <c:v>13.92</c:v>
                </c:pt>
                <c:pt idx="3">
                  <c:v>14.64</c:v>
                </c:pt>
                <c:pt idx="4">
                  <c:v>14.24</c:v>
                </c:pt>
                <c:pt idx="5">
                  <c:v>13.7</c:v>
                </c:pt>
                <c:pt idx="6">
                  <c:v>13.14</c:v>
                </c:pt>
                <c:pt idx="7">
                  <c:v>13.11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E75-4DDC-B933-D124AFF73103}"/>
            </c:ext>
          </c:extLst>
        </c:ser>
        <c:ser>
          <c:idx val="1"/>
          <c:order val="1"/>
          <c:tx>
            <c:strRef>
              <c:f>Лист1!$A$3:$B$3</c:f>
              <c:strCache>
                <c:ptCount val="2"/>
                <c:pt idx="0">
                  <c:v>цена покупки, утвержденная в тарифе</c:v>
                </c:pt>
                <c:pt idx="1">
                  <c:v>тенге/кВтч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89023583046387E-2"/>
                  <c:y val="4.7337278106508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E75-4DDC-B933-D124AFF73103}"/>
                </c:ext>
              </c:extLst>
            </c:dLbl>
            <c:dLbl>
              <c:idx val="1"/>
              <c:layout>
                <c:manualLayout>
                  <c:x val="-2.7285896199558936E-2"/>
                  <c:y val="7.1005917159763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E75-4DDC-B933-D124AFF73103}"/>
                </c:ext>
              </c:extLst>
            </c:dLbl>
            <c:dLbl>
              <c:idx val="2"/>
              <c:layout>
                <c:manualLayout>
                  <c:x val="-1.0494575461368807E-2"/>
                  <c:y val="5.522682445759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E75-4DDC-B933-D124AFF73103}"/>
                </c:ext>
              </c:extLst>
            </c:dLbl>
            <c:dLbl>
              <c:idx val="3"/>
              <c:layout>
                <c:manualLayout>
                  <c:x val="-1.2593490553642568E-2"/>
                  <c:y val="8.6785009861932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E75-4DDC-B933-D124AFF73103}"/>
                </c:ext>
              </c:extLst>
            </c:dLbl>
            <c:dLbl>
              <c:idx val="4"/>
              <c:layout>
                <c:manualLayout>
                  <c:x val="-8.3956603690950454E-3"/>
                  <c:y val="5.5226824457593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E75-4DDC-B933-D124AFF73103}"/>
                </c:ext>
              </c:extLst>
            </c:dLbl>
            <c:dLbl>
              <c:idx val="5"/>
              <c:layout>
                <c:manualLayout>
                  <c:x val="-2.0989150922737614E-3"/>
                  <c:y val="3.9447731755423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E75-4DDC-B933-D124AFF73103}"/>
                </c:ext>
              </c:extLst>
            </c:dLbl>
            <c:dLbl>
              <c:idx val="6"/>
              <c:layout>
                <c:manualLayout>
                  <c:x val="-6.2967452768212841E-3"/>
                  <c:y val="5.5226824457593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E75-4DDC-B933-D124AFF73103}"/>
                </c:ext>
              </c:extLst>
            </c:dLbl>
            <c:dLbl>
              <c:idx val="7"/>
              <c:layout>
                <c:manualLayout>
                  <c:x val="-1.0494573747804013E-2"/>
                  <c:y val="2.28599459876623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E75-4DDC-B933-D124AFF73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Лист1!$C$1:$J$1</c:f>
              <c:strCache>
                <c:ptCount val="8"/>
                <c:pt idx="0">
                  <c:v>январь-май</c:v>
                </c:pt>
                <c:pt idx="1">
                  <c:v>июнь</c:v>
                </c:pt>
                <c:pt idx="2">
                  <c:v>июль</c:v>
                </c:pt>
                <c:pt idx="3">
                  <c:v>август</c:v>
                </c:pt>
                <c:pt idx="4">
                  <c:v>сентябрь</c:v>
                </c:pt>
                <c:pt idx="5">
                  <c:v>октябрь</c:v>
                </c:pt>
                <c:pt idx="6">
                  <c:v>ноябрь</c:v>
                </c:pt>
                <c:pt idx="7">
                  <c:v>декабрь</c:v>
                </c:pt>
              </c:strCache>
            </c:strRef>
          </c:cat>
          <c:val>
            <c:numRef>
              <c:f>Лист1!$C$3:$J$3</c:f>
              <c:numCache>
                <c:formatCode>General</c:formatCode>
                <c:ptCount val="8"/>
                <c:pt idx="0">
                  <c:v>9.16</c:v>
                </c:pt>
                <c:pt idx="1">
                  <c:v>10.46</c:v>
                </c:pt>
                <c:pt idx="2">
                  <c:v>10.46</c:v>
                </c:pt>
                <c:pt idx="3">
                  <c:v>10.46</c:v>
                </c:pt>
                <c:pt idx="4">
                  <c:v>10.46</c:v>
                </c:pt>
                <c:pt idx="5">
                  <c:v>10.46</c:v>
                </c:pt>
                <c:pt idx="6">
                  <c:v>12.7</c:v>
                </c:pt>
                <c:pt idx="7">
                  <c:v>12.7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E75-4DDC-B933-D124AFF731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95584"/>
        <c:axId val="25397120"/>
      </c:lineChart>
      <c:catAx>
        <c:axId val="253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397120"/>
        <c:crosses val="autoZero"/>
        <c:auto val="1"/>
        <c:lblAlgn val="ctr"/>
        <c:lblOffset val="100"/>
        <c:noMultiLvlLbl val="0"/>
      </c:catAx>
      <c:valAx>
        <c:axId val="25397120"/>
        <c:scaling>
          <c:orientation val="minMax"/>
          <c:min val="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5395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138882167007836E-3"/>
          <c:y val="0.79165368997206031"/>
          <c:w val="0.98663465539563233"/>
          <c:h val="0.208035869166923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accent4">
          <a:lumMod val="50000"/>
        </a:schemeClr>
      </a:solidFill>
    </a:ln>
    <a:effectLst/>
  </c:spPr>
  <c:txPr>
    <a:bodyPr/>
    <a:lstStyle/>
    <a:p>
      <a:pPr>
        <a:defRPr sz="10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'КР и ТР'!$A$5:$C$5</c:f>
              <c:strCache>
                <c:ptCount val="3"/>
                <c:pt idx="0">
                  <c:v>Факт 2022г</c:v>
                </c:pt>
                <c:pt idx="1">
                  <c:v>Утверждено (план 2023г)</c:v>
                </c:pt>
                <c:pt idx="2">
                  <c:v>Факт 2023г</c:v>
                </c:pt>
              </c:strCache>
            </c:strRef>
          </c:cat>
          <c:val>
            <c:numRef>
              <c:f>'КР и ТР'!$A$6:$C$6</c:f>
              <c:numCache>
                <c:formatCode>#,##0</c:formatCode>
                <c:ptCount val="3"/>
                <c:pt idx="0">
                  <c:v>325895</c:v>
                </c:pt>
                <c:pt idx="1">
                  <c:v>413753</c:v>
                </c:pt>
                <c:pt idx="2">
                  <c:v>411674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14-459D-B16B-80ABFE8CD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9343743"/>
        <c:axId val="759331679"/>
      </c:barChart>
      <c:catAx>
        <c:axId val="759343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759331679"/>
        <c:crosses val="autoZero"/>
        <c:auto val="1"/>
        <c:lblAlgn val="ctr"/>
        <c:lblOffset val="100"/>
        <c:noMultiLvlLbl val="0"/>
      </c:catAx>
      <c:valAx>
        <c:axId val="759331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9343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3"/>
          <c:order val="0"/>
          <c:tx>
            <c:strRef>
              <c:f>'ПП 21-22'!$A$5</c:f>
              <c:strCache>
                <c:ptCount val="1"/>
                <c:pt idx="0">
                  <c:v>Отпуск в сеть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293570446551324E-2"/>
                  <c:y val="-1.3031861567562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9B-4979-827A-441223911957}"/>
                </c:ext>
              </c:extLst>
            </c:dLbl>
            <c:dLbl>
              <c:idx val="1"/>
              <c:layout>
                <c:manualLayout>
                  <c:x val="8.2918728807572523E-3"/>
                  <c:y val="-1.04254892540500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9B-4979-827A-4412239119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2023г</c:v>
                </c:pt>
                <c:pt idx="1">
                  <c:v>Утверждено ДКРЕМ на 2024г</c:v>
                </c:pt>
              </c:strCache>
            </c:strRef>
          </c:cat>
          <c:val>
            <c:numRef>
              <c:f>'ПП 21-22'!$B$5:$C$5</c:f>
              <c:numCache>
                <c:formatCode>#,##0</c:formatCode>
                <c:ptCount val="2"/>
                <c:pt idx="0">
                  <c:v>4665981.4610000001</c:v>
                </c:pt>
                <c:pt idx="1">
                  <c:v>4731668.943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7EF-4777-A84A-BF7A6AEB8437}"/>
            </c:ext>
          </c:extLst>
        </c:ser>
        <c:ser>
          <c:idx val="2"/>
          <c:order val="1"/>
          <c:tx>
            <c:strRef>
              <c:f>'ПП 21-22'!$A$4</c:f>
              <c:strCache>
                <c:ptCount val="1"/>
                <c:pt idx="0">
                  <c:v>Полезный отпуск электроэнергии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6484240675331972E-2"/>
                  <c:y val="-1.8244606194587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9B-4979-827A-441223911957}"/>
                </c:ext>
              </c:extLst>
            </c:dLbl>
            <c:dLbl>
              <c:idx val="1"/>
              <c:layout>
                <c:manualLayout>
                  <c:x val="3.8142615251483242E-2"/>
                  <c:y val="-7.81911694053757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9B-4979-827A-4412239119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2023г</c:v>
                </c:pt>
                <c:pt idx="1">
                  <c:v>Утверждено ДКРЕМ на 2024г</c:v>
                </c:pt>
              </c:strCache>
            </c:strRef>
          </c:cat>
          <c:val>
            <c:numRef>
              <c:f>'ПП 21-22'!$B$4:$C$4</c:f>
              <c:numCache>
                <c:formatCode>#,##0</c:formatCode>
                <c:ptCount val="2"/>
                <c:pt idx="0">
                  <c:v>4181343.2</c:v>
                </c:pt>
                <c:pt idx="1">
                  <c:v>4254605.3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EF-4777-A84A-BF7A6AEB8437}"/>
            </c:ext>
          </c:extLst>
        </c:ser>
        <c:ser>
          <c:idx val="0"/>
          <c:order val="2"/>
          <c:tx>
            <c:strRef>
              <c:f>'ПП 21-22'!$A$2</c:f>
              <c:strCache>
                <c:ptCount val="1"/>
                <c:pt idx="0">
                  <c:v>Нормативные потери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17244066120246E-2"/>
                  <c:y val="-1.5638233881075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9B-4979-827A-441223911957}"/>
                </c:ext>
              </c:extLst>
            </c:dLbl>
            <c:dLbl>
              <c:idx val="1"/>
              <c:layout>
                <c:manualLayout>
                  <c:x val="2.4875618642271759E-2"/>
                  <c:y val="-1.82446061945876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9B-4979-827A-4412239119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2023г</c:v>
                </c:pt>
                <c:pt idx="1">
                  <c:v>Утверждено ДКРЕМ на 2024г</c:v>
                </c:pt>
              </c:strCache>
            </c:strRef>
          </c:cat>
          <c:val>
            <c:numRef>
              <c:f>'ПП 21-22'!$B$2:$C$2</c:f>
              <c:numCache>
                <c:formatCode>#,##0</c:formatCode>
                <c:ptCount val="2"/>
                <c:pt idx="0">
                  <c:v>480592.3</c:v>
                </c:pt>
                <c:pt idx="1">
                  <c:v>473166.9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EF-4777-A84A-BF7A6AEB8437}"/>
            </c:ext>
          </c:extLst>
        </c:ser>
        <c:ser>
          <c:idx val="1"/>
          <c:order val="3"/>
          <c:tx>
            <c:strRef>
              <c:f>'ПП 21-22'!$A$3</c:f>
              <c:strCache>
                <c:ptCount val="1"/>
                <c:pt idx="0">
                  <c:v>Потребление на хозяйственные нужды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533993218423087E-2"/>
                  <c:y val="-1.303186156756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9B-4979-827A-441223911957}"/>
                </c:ext>
              </c:extLst>
            </c:dLbl>
            <c:dLbl>
              <c:idx val="1"/>
              <c:layout>
                <c:manualLayout>
                  <c:x val="1.9900494913817408E-2"/>
                  <c:y val="-1.3031861567562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9B-4979-827A-44122391195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'ПП 21-22'!$B$1:$C$1</c:f>
              <c:strCache>
                <c:ptCount val="2"/>
                <c:pt idx="0">
                  <c:v>Утверждено ДКРЕМ на 2023г</c:v>
                </c:pt>
                <c:pt idx="1">
                  <c:v>Утверждено ДКРЕМ на 2024г</c:v>
                </c:pt>
              </c:strCache>
            </c:strRef>
          </c:cat>
          <c:val>
            <c:numRef>
              <c:f>'ПП 21-22'!$B$3:$C$3</c:f>
              <c:numCache>
                <c:formatCode>#,##0</c:formatCode>
                <c:ptCount val="2"/>
                <c:pt idx="0">
                  <c:v>4045.9610000000007</c:v>
                </c:pt>
                <c:pt idx="1">
                  <c:v>3896.742999999999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EF-4777-A84A-BF7A6AEB84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7039104"/>
        <c:axId val="37049088"/>
        <c:axId val="0"/>
      </c:bar3DChart>
      <c:catAx>
        <c:axId val="370391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7049088"/>
        <c:crosses val="autoZero"/>
        <c:auto val="1"/>
        <c:lblAlgn val="ctr"/>
        <c:lblOffset val="100"/>
        <c:noMultiLvlLbl val="0"/>
      </c:catAx>
      <c:valAx>
        <c:axId val="3704908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тыс. кВтч</a:t>
                </a:r>
              </a:p>
            </c:rich>
          </c:tx>
          <c:layout>
            <c:manualLayout>
              <c:xMode val="edge"/>
              <c:yMode val="edge"/>
              <c:x val="0.13329087720310817"/>
              <c:y val="0.13062604447292073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37039104"/>
        <c:crosses val="autoZero"/>
        <c:crossBetween val="between"/>
        <c:majorUnit val="1000000"/>
      </c:valAx>
      <c:dTable>
        <c:showHorzBorder val="1"/>
        <c:showVertBorder val="1"/>
        <c:showOutline val="1"/>
        <c:showKeys val="1"/>
      </c:dTable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3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/>
          <a:lstStyle>
            <a:lvl1pPr algn="r">
              <a:defRPr sz="1200"/>
            </a:lvl1pPr>
          </a:lstStyle>
          <a:p>
            <a:fld id="{317CC397-1409-4BAD-8551-D2D02BBD3523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7" tIns="45705" rIns="91407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07" tIns="45705" rIns="91407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8"/>
            <a:ext cx="2971800" cy="497364"/>
          </a:xfrm>
          <a:prstGeom prst="rect">
            <a:avLst/>
          </a:prstGeom>
        </p:spPr>
        <p:txBody>
          <a:bodyPr vert="horz" lIns="91407" tIns="45705" rIns="91407" bIns="45705" rtlCol="0" anchor="b"/>
          <a:lstStyle>
            <a:lvl1pPr algn="r">
              <a:defRPr sz="1200"/>
            </a:lvl1pPr>
          </a:lstStyle>
          <a:p>
            <a:fld id="{D5B7516E-F69B-4E8C-88B6-18AC4B3860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39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5B74C-295E-4C4C-8EAD-DFB3CF5AFE97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838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F5336C-609F-4D36-A46F-73A286EE772A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7516E-F69B-4E8C-88B6-18AC4B3860A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04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C9946-4590-4009-8FF5-B1EBDA8FC514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27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CF40A-2AF8-4A80-AAB2-874633A33875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482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D7129-B7CC-4259-B46E-EFBC38CB7E23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863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4E-8901-4677-BDF3-9A9417F54C65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3242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FE33-24BA-4938-AF39-9FABCA81E7D6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289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83F03-0D3C-4B1F-AF00-81B9180A8D8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5284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6900B-8E48-46B0-9041-0222C6F1D911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949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DC909-C48D-44ED-BD55-DBF880337F81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013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A589E-0576-43E1-94DA-38F26C7C3A1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834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FB14-7F4E-403C-9639-375148C5D647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7222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D0357-81C4-478F-897D-B6C9111B5647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358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973ED-5F27-4842-AF45-6ADF46424C29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808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487C-1CF7-48B3-B1D4-58CC33ADA830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5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67D35-22CE-4237-96CC-17EA81B9B080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64644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94ADC-9A32-40CD-AD79-74CB985EF548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4965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EEA75-9A6F-453A-9C87-8CAA6AD8CDD4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5517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597E5-6CE4-47C9-8420-617EE5324855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4745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1A8D-D6D3-492D-9C98-2ACCBF6C220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621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D1583-A530-480F-A311-03C73B75AA9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6270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5869E-A7DD-41C7-9D60-EA0AEAF07D5B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3068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DCA2-EE6A-48ED-9DD3-FF7212DAA2A5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105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A0EA8-E51C-4667-B57E-7DDBCD39DB66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1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968B-3E35-42BF-8A25-60AD4F7F4D2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735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3255-965C-4DC4-8743-C4C6A6716ADE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C8E3-B22D-4833-B07F-B59D7D2A4EA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38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723D0-AFA6-4659-A329-2D9A7B61F777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5180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9CBA7-7591-470E-A2F6-F8E4FA744D3D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2983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A69E96-BF00-F727-DD97-356C9FF8A8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895DE47-F2FF-79F2-087E-4AB48DCE9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B7D4A-1577-E4A2-9754-341DA03DE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32C7B-E404-4202-B054-B147B3FC300C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CDB8A7-4F93-49DC-CFBF-C25CBD42C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E336F4-AD00-6E45-B521-53E2FD87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6725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0EE072-4DEF-E500-27E5-64A91D623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A5D6C6-C051-26CC-618C-8ADB6723F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42707B-49E4-8375-E2A1-A3BCAC6A7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81008-EACE-4BD6-AA69-7C497403B207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EBB79-9D31-6D4E-5B68-80416D423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C62C4-32F8-EFDC-1503-9F4E06B30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093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6BC16-ABB5-478C-684E-9D281A47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88D65-2C59-0A11-F2FD-C504B3457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75D1CF-4C2C-6D03-E72D-423038A47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F2E6-69CB-4D7E-80C1-2C7B4307CDE2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19BD06-E353-7ED0-27B1-7ACA01D60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EF6F98-C229-363F-6437-763E81D7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7732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F312FD-4D86-82F8-5BE4-8549A523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5B302AC-0438-E537-90E8-19C548782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621E6-B141-519F-4CD4-1FFE67A95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1189D7-6816-034C-665C-5D17D1A4F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DA92-9A57-47CA-8360-E59CCD4EF805}" type="datetime1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07D41D-6ECC-071D-10C0-E3EDEC16A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B516C3-E70E-5022-F0CE-3CE7EE97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8666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D664D0-FFCC-B86D-A80A-A2DEA25E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E43AEE-8A6A-C00C-289F-3A3D53CD1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549681-3765-AE2D-A8DF-45F13ABDD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2C2465-E2C9-24E2-2404-8C90CC67B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5D512A-429E-79D0-C7B4-79653AC5F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EE54780-8E40-E698-1D42-4F1C2052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00B4A-9354-445C-90E2-011BB6ED5F53}" type="datetime1">
              <a:rPr lang="ru-RU" smtClean="0"/>
              <a:t>19.04.2024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131F2A9-CF96-93EA-C43E-9625C4C1C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76683EE-AAEA-FF75-31DE-3C268484F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116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D36FAC-0E93-53C4-574D-BD0D3CE0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850DE2-57FB-053B-4D98-016B4547B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48BFE-E997-457A-A588-FBC550AAF983}" type="datetime1">
              <a:rPr lang="ru-RU" smtClean="0"/>
              <a:t>19.04.2024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F7D413-CE2F-8991-2AEA-B9A7D8CB3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6DFE42D-56DE-BF27-C6AE-55781E743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60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09E3D-D153-408A-BFA1-F9839ED0955B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3647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677B00A-0309-3E26-B613-6E0C2C6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14EB4-5B7A-457B-8FC2-2CB2C2A8C1AB}" type="datetime1">
              <a:rPr lang="ru-RU" smtClean="0"/>
              <a:t>19.04.2024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046A0DC-B706-AA66-5AA8-79180840B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7D5479-6C38-6709-6928-93D76643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7929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94E39-FEE7-C3AF-7B24-0B10BAF0D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60F651-812F-AAD4-BC4F-14B7E3D4D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3BB6FC-EBEB-32E1-5D8F-5E374E075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8CAA3B-5360-23E5-C087-04FC59D3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1CF1-0C88-4611-B201-EDEE5D8D1914}" type="datetime1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766098-54A4-CECD-1B76-FFA72F2AF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F473CF-8CAC-5213-058C-6BAC76F4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7478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34DD2-E670-BCD5-DF70-206C6795B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F2010-C17D-FEC2-9AD9-77E925EC0B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3F8B3F-3FE4-1D00-169B-C25AF032F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235AA-569A-6B24-65F2-B0374FAFC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84B0E-FB7F-40CD-8645-FD9503DC5298}" type="datetime1">
              <a:rPr lang="ru-RU" smtClean="0"/>
              <a:t>19.04.2024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93A58-AAE7-895A-0295-9DD63D9C3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01E2EE6-0251-BC8E-CD76-6AE5F2CB3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46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39A5F-86CF-9BB3-05C9-EA0F235D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BC7DA4-C712-9744-F868-5F3A19E5BF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789625-34C7-AB60-8CED-0869B6B1B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4397-D3AA-4C39-91B0-250999F071F7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400D68-970B-E3E3-2E1E-431C1BAAB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3F545A-4ACB-AAD5-D159-F3A718A81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95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AB5FD0-45C3-AC00-F12B-4A744AB2B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E8452-8D43-31F3-80CA-3DA4D7361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520A3E-3E04-0349-DBEB-3DE15F8F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48DF1-40E3-4865-B33A-55F9FD72B2CB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51BE2E-6EA7-5850-F706-BF4E34653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9E1C7-8AC8-2D70-ED0C-9B691415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9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A884-5250-4049-8F3B-7A8821A3BB1B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7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2ACA-4746-4AC6-87A6-8806B2CDEF5C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5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BDCD3-9067-482D-B1D5-58A965A4156D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40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4A1F-24AE-4049-8063-18F4658ADA1D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256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0B28C-5420-4C0F-B463-1BD3FCF50122}" type="datetime1">
              <a:rPr lang="ru-RU" smtClean="0">
                <a:solidFill>
                  <a:srgbClr val="B4DCFA"/>
                </a:solidFill>
              </a:rPr>
              <a:t>19.04.2024</a:t>
            </a:fld>
            <a:endParaRPr lang="ru-RU" dirty="0">
              <a:solidFill>
                <a:srgbClr val="B4DCFA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>
              <a:solidFill>
                <a:srgbClr val="B4DC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9D9C45-FBF5-4606-8983-29B10196E8D2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19.04.2024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2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B7BFEB-E77D-47A7-AA6D-26B9A18D1950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19.04.2024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8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AEB099-6D1B-4E53-980E-0A01EE5AA9CF}" type="slidenum">
              <a:rPr lang="ru-RU" smtClean="0">
                <a:latin typeface="Georgia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latin typeface="Georgia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EE0FE4-F362-4488-B600-9E4DA37A1645}" type="datetime1">
              <a:rPr lang="ru-RU" smtClean="0">
                <a:solidFill>
                  <a:srgbClr val="2F5897"/>
                </a:solidFill>
                <a:latin typeface="Georgia" pitchFamily="18" charset="0"/>
              </a:rPr>
              <a:t>19.04.2024</a:t>
            </a:fld>
            <a:endParaRPr lang="ru-RU" dirty="0">
              <a:solidFill>
                <a:srgbClr val="2F5897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8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78FAE-BA5E-267D-CCCE-ADADCD501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8FD460-D912-02CB-4037-EBF61F8A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7607E1-1744-7750-7837-9DF621646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F82BD-3E0D-4D75-8BA5-D7D13979EFA8}" type="datetime1">
              <a:rPr lang="ru-RU" smtClean="0"/>
              <a:t>19.04.2024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420DE-E8A5-BF0F-67FC-EDF2BABD5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пр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C2A40-D65C-B243-13DF-CAC216545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EC215-78D6-4CBB-A98C-2893856F3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93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CD4BECE-8013-7B99-D87A-D48991003F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1"/>
          <a:stretch/>
        </p:blipFill>
        <p:spPr>
          <a:xfrm>
            <a:off x="6505796" y="1028701"/>
            <a:ext cx="1782032" cy="1724360"/>
          </a:xfrm>
          <a:prstGeom prst="rect">
            <a:avLst/>
          </a:prstGeom>
          <a:ln>
            <a:noFill/>
          </a:ln>
        </p:spPr>
      </p:pic>
      <p:pic>
        <p:nvPicPr>
          <p:cNvPr id="4" name="Picture 2" descr="Похожее изображение">
            <a:extLst>
              <a:ext uri="{FF2B5EF4-FFF2-40B4-BE49-F238E27FC236}">
                <a16:creationId xmlns:a16="http://schemas.microsoft.com/office/drawing/2014/main" id="{22ADBE32-D5EF-C04D-5DAA-8BC532664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/>
          <a:stretch/>
        </p:blipFill>
        <p:spPr bwMode="auto">
          <a:xfrm>
            <a:off x="10922" y="3747104"/>
            <a:ext cx="2915817" cy="1790234"/>
          </a:xfrm>
          <a:prstGeom prst="parallelogram">
            <a:avLst>
              <a:gd name="adj" fmla="val 0"/>
            </a:avLst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Похожее изображение">
            <a:extLst>
              <a:ext uri="{FF2B5EF4-FFF2-40B4-BE49-F238E27FC236}">
                <a16:creationId xmlns:a16="http://schemas.microsoft.com/office/drawing/2014/main" id="{2F4B62D9-F40A-2C3B-AAF9-3F0D01E3D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19892"/>
          <a:stretch/>
        </p:blipFill>
        <p:spPr bwMode="auto">
          <a:xfrm>
            <a:off x="6228184" y="3776711"/>
            <a:ext cx="2916305" cy="1754598"/>
          </a:xfrm>
          <a:prstGeom prst="parallelogram">
            <a:avLst>
              <a:gd name="adj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B4C51-7696-56CF-DFC7-C40D4CF9E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23" y="3770344"/>
            <a:ext cx="4032448" cy="1764890"/>
          </a:xfrm>
          <a:prstGeom prst="parallelogram">
            <a:avLst>
              <a:gd name="adj" fmla="val 83014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 descr="Похожее изображение">
            <a:extLst>
              <a:ext uri="{FF2B5EF4-FFF2-40B4-BE49-F238E27FC236}">
                <a16:creationId xmlns:a16="http://schemas.microsoft.com/office/drawing/2014/main" id="{7F53B53A-64D3-C64D-A1FC-10472057B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3601895"/>
            <a:ext cx="4154041" cy="1923678"/>
          </a:xfrm>
          <a:prstGeom prst="triangle">
            <a:avLst>
              <a:gd name="adj" fmla="val 50237"/>
            </a:avLst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0DB00B17-1D40-7B1A-097B-801398CCD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592" y="3753537"/>
            <a:ext cx="4063439" cy="1781698"/>
          </a:xfrm>
          <a:prstGeom prst="parallelogram">
            <a:avLst>
              <a:gd name="adj" fmla="val 82609"/>
            </a:avLst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9BAEE64B-C679-EF44-21D1-81CDDD788D0B}"/>
              </a:ext>
            </a:extLst>
          </p:cNvPr>
          <p:cNvCxnSpPr/>
          <p:nvPr/>
        </p:nvCxnSpPr>
        <p:spPr>
          <a:xfrm>
            <a:off x="-1" y="3747104"/>
            <a:ext cx="6804248" cy="6432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84C7DDC5-34DE-5410-3B17-19221EE69003}"/>
              </a:ext>
            </a:extLst>
          </p:cNvPr>
          <p:cNvCxnSpPr/>
          <p:nvPr/>
        </p:nvCxnSpPr>
        <p:spPr>
          <a:xfrm>
            <a:off x="7235811" y="3753037"/>
            <a:ext cx="1908191" cy="160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13C714EA-47F4-CE8B-EF9C-951B91BDCA1D}"/>
              </a:ext>
            </a:extLst>
          </p:cNvPr>
          <p:cNvSpPr txBox="1">
            <a:spLocks/>
          </p:cNvSpPr>
          <p:nvPr/>
        </p:nvSpPr>
        <p:spPr>
          <a:xfrm>
            <a:off x="265215" y="2928441"/>
            <a:ext cx="8613569" cy="498074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перед потребителями</a:t>
            </a:r>
            <a:b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деятельности за 2023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43190" y="5630995"/>
            <a:ext cx="2057400" cy="273844"/>
          </a:xfrm>
        </p:spPr>
        <p:txBody>
          <a:bodyPr vert="horz" lIns="68580" tIns="34290" rIns="68580" bIns="34290" rtlCol="0" anchor="ctr"/>
          <a:lstStyle/>
          <a:p>
            <a:pPr defTabSz="685800"/>
            <a:fld id="{706EC215-78D6-4CBB-A98C-2893856F3C59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4EA847-8525-4F60-BAB8-9F5C99FC10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54" y="1028700"/>
            <a:ext cx="1578469" cy="157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307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78750" y="902788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41685"/>
              </p:ext>
            </p:extLst>
          </p:nvPr>
        </p:nvGraphicFramePr>
        <p:xfrm>
          <a:off x="194764" y="1196752"/>
          <a:ext cx="8136904" cy="39118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6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8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13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8032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110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68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оборудования РП, ТП (6 штук)</a:t>
                      </a:r>
                    </a:p>
                  </a:txBody>
                  <a:tcPr marL="9999" marR="9999" marT="9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198 591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3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Замена КЛ -10 кВ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kk-KZ" sz="15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5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15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5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368 </a:t>
                      </a:r>
                      <a:r>
                        <a:rPr lang="kk-KZ" sz="1500" b="0" i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км)</a:t>
                      </a:r>
                      <a:endParaRPr lang="ru-RU" sz="15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999" marR="9999" marT="9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610 113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542 955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ПС «Центральная»</a:t>
                      </a:r>
                    </a:p>
                  </a:txBody>
                  <a:tcPr marL="9999" marR="9999" marT="9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908 012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849 703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Реконструкция ПС «Керамика» </a:t>
                      </a:r>
                    </a:p>
                  </a:txBody>
                  <a:tcPr marL="9999" marR="9999" marT="9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266 952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252 694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321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Модернизация автоматизированной системы диспетчерского управления АО «Астана-РЭК» </a:t>
                      </a:r>
                    </a:p>
                  </a:txBody>
                  <a:tcPr marL="9999" marR="9999" marT="9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839 543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837 101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4.6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0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5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Вынос ВЛ-0,4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Кл-0,4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ТП-551 до домов по улице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Махтумкули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7/1 и улице </a:t>
                      </a:r>
                      <a:r>
                        <a:rPr lang="ru-RU" sz="15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Манаса</a:t>
                      </a:r>
                      <a:r>
                        <a:rPr lang="ru-RU" sz="15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23/7</a:t>
                      </a:r>
                    </a:p>
                  </a:txBody>
                  <a:tcPr marL="9999" marR="9999" marT="99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792"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2 833 474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2 680 980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E4A83637-AFF1-4C4F-9CF9-8A705B677BD7}"/>
              </a:ext>
            </a:extLst>
          </p:cNvPr>
          <p:cNvSpPr txBox="1">
            <a:spLocks/>
          </p:cNvSpPr>
          <p:nvPr/>
        </p:nvSpPr>
        <p:spPr>
          <a:xfrm>
            <a:off x="90205" y="190337"/>
            <a:ext cx="8208912" cy="689525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4.Строительство и реконструкция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71414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7920"/>
            <a:ext cx="7062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ПС «Центральная»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202808" y="3592122"/>
            <a:ext cx="43924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Реконструкция ПС «Керамика»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1B15D5-F831-4135-3510-8DB8D64D89D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0" t="17993" r="22336" b="20994"/>
          <a:stretch/>
        </p:blipFill>
        <p:spPr>
          <a:xfrm>
            <a:off x="1499940" y="524003"/>
            <a:ext cx="2839510" cy="302103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51AF776-B126-6727-7577-C94FFF55A37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982" y="524003"/>
            <a:ext cx="2623486" cy="30263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F23CCFE-237C-E8D8-4FE3-B5603DFD3853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22" t="4232" r="19343" b="17992"/>
          <a:stretch/>
        </p:blipFill>
        <p:spPr>
          <a:xfrm>
            <a:off x="1073843" y="4096552"/>
            <a:ext cx="3282133" cy="27159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4ADB76-6A1D-AD6D-533A-343B7D4D0DAF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0" r="26130" b="20788"/>
          <a:stretch/>
        </p:blipFill>
        <p:spPr>
          <a:xfrm>
            <a:off x="4813818" y="4096552"/>
            <a:ext cx="3142558" cy="271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8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07920"/>
            <a:ext cx="2736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КЛ-10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endParaRPr lang="ru-RU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79712" y="3619844"/>
            <a:ext cx="51845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оборудования в РП, ТП-10/0,4 </a:t>
            </a:r>
            <a:r>
              <a:rPr lang="ru-RU" sz="16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 штук)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19E32B-FD5F-61F3-E38F-E6D889E7095C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8"/>
          <a:stretch/>
        </p:blipFill>
        <p:spPr>
          <a:xfrm>
            <a:off x="2138572" y="4082311"/>
            <a:ext cx="2220495" cy="26441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E95096F-1EBE-5F29-8F16-E5634F25DF5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0" r="10709"/>
          <a:stretch/>
        </p:blipFill>
        <p:spPr>
          <a:xfrm>
            <a:off x="4823982" y="4082311"/>
            <a:ext cx="2232248" cy="2644133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F59CEED-6032-463A-7DFB-49CF08391DDE}"/>
              </a:ext>
            </a:extLst>
          </p:cNvPr>
          <p:cNvSpPr/>
          <p:nvPr/>
        </p:nvSpPr>
        <p:spPr>
          <a:xfrm>
            <a:off x="4160818" y="105004"/>
            <a:ext cx="4370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Вынос ВЛ-0,4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КЛ-0,4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ТП-551 до домов по ул.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Махтумкули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7/1 и ул. </a:t>
            </a:r>
            <a:r>
              <a:rPr lang="ru-RU" sz="14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Манаса</a:t>
            </a:r>
            <a:r>
              <a:rPr lang="ru-RU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23/7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968FFB-1FDF-F235-0F64-00A3FD42451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20" y="670977"/>
            <a:ext cx="1892620" cy="290092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91520A5-D28E-2478-0144-C9BDBB58AB65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85" y="649773"/>
            <a:ext cx="1860233" cy="29221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584AB53-DB6A-4DC6-B544-22017C531C6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439063" y="640436"/>
            <a:ext cx="1870916" cy="293146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2906B875-E3FE-4ED6-38DD-37D601260A70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588224" y="654413"/>
            <a:ext cx="1851268" cy="291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69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099614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26542"/>
              </p:ext>
            </p:extLst>
          </p:nvPr>
        </p:nvGraphicFramePr>
        <p:xfrm>
          <a:off x="251521" y="1355048"/>
          <a:ext cx="7920878" cy="527227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1144228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37499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063847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351824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07926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06238578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496">
                <a:tc gridSpan="7">
                  <a:txBody>
                    <a:bodyPr/>
                    <a:lstStyle/>
                    <a:p>
                      <a:pPr marL="10800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Проектно-изыскательские работы,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87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"Демонтаж и новое строительство ТП-10/0,4кВ (2шт)"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услуга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29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"Замены оборудования в РП, ТП - 10/0,4 кВ (13шт)"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16 954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8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"Заземление </a:t>
                      </a:r>
                      <a:r>
                        <a:rPr lang="ru-RU" sz="15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нейтрали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сети через резисторы на ПС "Заречная", ПС "Степная", ПС "Южная", ПС "Городская"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23 410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21 069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28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"Капитальный ремонт кровли и системы воздушной вентиляции административных и производственных зданий АО "Астана РЭК"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8289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Экспертиза проектов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услуга</a:t>
                      </a:r>
                      <a:endParaRPr kumimoji="0" lang="ru-RU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71797"/>
                  </a:ext>
                </a:extLst>
              </a:tr>
              <a:tr h="286294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260648"/>
            <a:ext cx="8208912" cy="64807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5. Проектно-изыскательские работы</a:t>
            </a:r>
          </a:p>
        </p:txBody>
      </p:sp>
    </p:spTree>
    <p:extLst>
      <p:ext uri="{BB962C8B-B14F-4D97-AF65-F5344CB8AC3E}">
        <p14:creationId xmlns:p14="http://schemas.microsoft.com/office/powerpoint/2010/main" val="337128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44208" y="1141680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665313"/>
              </p:ext>
            </p:extLst>
          </p:nvPr>
        </p:nvGraphicFramePr>
        <p:xfrm>
          <a:off x="179514" y="1550750"/>
          <a:ext cx="7920878" cy="335081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1144228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37499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063847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351824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07926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06238578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 gridSpan="7">
                  <a:txBody>
                    <a:bodyPr/>
                    <a:lstStyle/>
                    <a:p>
                      <a:pPr marL="108000" algn="l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 Приобретение основных средств, в том числе: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оборудования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штука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18 038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18 024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18 038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18 024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6245">
                <a:tc gridSpan="7">
                  <a:txBody>
                    <a:bodyPr/>
                    <a:lstStyle/>
                    <a:p>
                      <a:pPr marL="108000" algn="l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 Закуп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 счет средств экономии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основных средств, услуг, работ</a:t>
                      </a:r>
                      <a:endParaRPr lang="ru-RU" sz="1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325 872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325 872</a:t>
                      </a:r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116632"/>
            <a:ext cx="8208912" cy="64807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6. Приобретение основных средств</a:t>
            </a:r>
          </a:p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7. Закуп за счёт средств экономии</a:t>
            </a:r>
          </a:p>
        </p:txBody>
      </p:sp>
    </p:spTree>
    <p:extLst>
      <p:ext uri="{BB962C8B-B14F-4D97-AF65-F5344CB8AC3E}">
        <p14:creationId xmlns:p14="http://schemas.microsoft.com/office/powerpoint/2010/main" val="419559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444208" y="1141680"/>
            <a:ext cx="1986584" cy="385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625896"/>
              </p:ext>
            </p:extLst>
          </p:nvPr>
        </p:nvGraphicFramePr>
        <p:xfrm>
          <a:off x="179514" y="1550750"/>
          <a:ext cx="7920878" cy="25088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40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411442285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87374997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00638475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73518247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1079265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1506238578"/>
                    </a:ext>
                  </a:extLst>
                </a:gridCol>
              </a:tblGrid>
              <a:tr h="278559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  <a:endParaRPr lang="ru-RU" dirty="0"/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78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КЛ-10 кВ с изоляцией из сшитого полиэтилена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243 630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202 074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"Левобережная"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746 010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554 281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50170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Реконструкция ПС "ПНФ"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662 660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618 013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1542045"/>
                  </a:ext>
                </a:extLst>
              </a:tr>
              <a:tr h="436245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5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1 652 300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1 374 368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07EEAA04-EF9C-4F16-AD8C-6692926D0D79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208912" cy="648072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Перенос сроков исполнения с 2022 года на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277239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основных финансово-экономических показателях деятельности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 за 2023 год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16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1005"/>
            <a:ext cx="936104" cy="86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664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836712"/>
            <a:ext cx="8352928" cy="5832648"/>
          </a:xfrm>
        </p:spPr>
        <p:txBody>
          <a:bodyPr>
            <a:normAutofit/>
          </a:bodyPr>
          <a:lstStyle/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just">
              <a:buNone/>
            </a:pP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lvl="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2020 году Приказом Департамента Комитета по регулированию естественных монополий Министерства национальной экономики Республики Казахстан по городу Нур-Султан №61-ОД от 05 ноября 2020 года был утвержден предельный уровень тарифа на 2021-2025гг:</a:t>
            </a:r>
          </a:p>
          <a:p>
            <a:pPr marL="411480" lvl="1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- на 2023 год в размере 4,74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НДС.</a:t>
            </a:r>
          </a:p>
          <a:p>
            <a:pPr marL="114300" indent="0" algn="just"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8255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Действующие тарифы 2023 года: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01.01.2023 года по 30.06.2023 года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в размере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4,74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НДС. 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01.07.2023 года по 31.10.2023 года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5,38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(приказ ДКРЕМ - №41-ОД от 22.06.2023г). </a:t>
            </a:r>
          </a:p>
          <a:p>
            <a:pPr marL="114300" indent="334963" algn="just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 01.11.2023 года по 31.12.2023 года –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6,50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тенге за 1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без учета НДС (приказ ДКРЕМ №87-ОД от 18.10.2023г). </a:t>
            </a:r>
          </a:p>
          <a:p>
            <a:pPr marL="114300" indent="0">
              <a:buNone/>
            </a:pP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Среднегодовой тариф сложился на уровне 5,26 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тенге за 1 </a:t>
            </a:r>
            <a:r>
              <a:rPr lang="ru-RU" sz="1400" b="1" dirty="0" err="1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кВтч</a:t>
            </a: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без учета НДС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224597"/>
            <a:ext cx="7776864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Тарифы на передачу и распределение электрической энергии на 2023 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5968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8488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Возврат потребителям  суммы через компенсирующий тариф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1FAF87-29DB-B245-1495-6AD1CB7BE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204864"/>
            <a:ext cx="5977128" cy="34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624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9552" y="327041"/>
            <a:ext cx="629332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spc="-100" dirty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Финансовые результаты АО «Астана-РЭК»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19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081382" y="713476"/>
            <a:ext cx="1173924" cy="3286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тенге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115247"/>
              </p:ext>
            </p:extLst>
          </p:nvPr>
        </p:nvGraphicFramePr>
        <p:xfrm>
          <a:off x="395536" y="1196752"/>
          <a:ext cx="7905751" cy="5095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409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одзаголовок 2"/>
          <p:cNvSpPr txBox="1">
            <a:spLocks/>
          </p:cNvSpPr>
          <p:nvPr/>
        </p:nvSpPr>
        <p:spPr bwMode="auto">
          <a:xfrm>
            <a:off x="539552" y="2626158"/>
            <a:ext cx="8083883" cy="25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передача электрической энергии, эксплуатация электрических сетей и подстанций</a:t>
            </a:r>
          </a:p>
          <a:p>
            <a:pPr marL="109537" eaLnBrk="0" hangingPunct="0">
              <a:buClr>
                <a:srgbClr val="758085">
                  <a:lumMod val="50000"/>
                </a:srgbClr>
              </a:buClr>
              <a:defRPr/>
            </a:pPr>
            <a:endParaRPr lang="ru-RU" sz="2400" dirty="0">
              <a:ln w="1905"/>
              <a:solidFill>
                <a:srgbClr val="2F5897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indent="-255588" eaLnBrk="0" hangingPunct="0">
              <a:buClr>
                <a:srgbClr val="758085">
                  <a:lumMod val="50000"/>
                </a:srgbClr>
              </a:buClr>
              <a:buFont typeface="Wingdings" pitchFamily="2" charset="2"/>
              <a:buChar char="ü"/>
              <a:defRPr/>
            </a:pPr>
            <a:r>
              <a:rPr lang="ru-RU" sz="2400" dirty="0">
                <a:ln w="1905"/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и техническое обслуживание электротехнического хозяйства в составе подстанций, электросетей, распределительных устройств, релейной защиты и автоматики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395536" y="836712"/>
            <a:ext cx="7935309" cy="10001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u="sng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Предмет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деятельности </a:t>
            </a:r>
            <a:b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АО «Астана – Региональная </a:t>
            </a:r>
            <a:r>
              <a:rPr lang="ru-RU" sz="2400" b="1" dirty="0" err="1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Электросетевая</a:t>
            </a: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 Компания»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2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47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за 2023 год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44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683568" y="14068"/>
            <a:ext cx="7848872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defRPr sz="2400" b="1" spc="-1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Динамика производственной деятельности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21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04312"/>
              </p:ext>
            </p:extLst>
          </p:nvPr>
        </p:nvGraphicFramePr>
        <p:xfrm>
          <a:off x="755576" y="6165304"/>
          <a:ext cx="7416824" cy="435392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61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потери в % от отпуска в сеть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9,90%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10,30%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9,81%</a:t>
                      </a:r>
                    </a:p>
                  </a:txBody>
                  <a:tcPr marL="8672" marR="8672" marT="867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7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8907244"/>
              </p:ext>
            </p:extLst>
          </p:nvPr>
        </p:nvGraphicFramePr>
        <p:xfrm>
          <a:off x="350465" y="980728"/>
          <a:ext cx="8181975" cy="5122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547664" y="1124744"/>
            <a:ext cx="1270694" cy="36910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кВтч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077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13536" y="332656"/>
            <a:ext cx="7884877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об объемах предоставленных регулируемых услуг за 2023 год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B1405BC9-A6BC-BE0B-DD9A-F2587E34B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8943"/>
              </p:ext>
            </p:extLst>
          </p:nvPr>
        </p:nvGraphicFramePr>
        <p:xfrm>
          <a:off x="611560" y="1052736"/>
          <a:ext cx="7272807" cy="5221946"/>
        </p:xfrm>
        <a:graphic>
          <a:graphicData uri="http://schemas.openxmlformats.org/drawingml/2006/table">
            <a:tbl>
              <a:tblPr/>
              <a:tblGrid>
                <a:gridCol w="532242">
                  <a:extLst>
                    <a:ext uri="{9D8B030D-6E8A-4147-A177-3AD203B41FA5}">
                      <a16:colId xmlns:a16="http://schemas.microsoft.com/office/drawing/2014/main" val="2743522741"/>
                    </a:ext>
                  </a:extLst>
                </a:gridCol>
                <a:gridCol w="3687177">
                  <a:extLst>
                    <a:ext uri="{9D8B030D-6E8A-4147-A177-3AD203B41FA5}">
                      <a16:colId xmlns:a16="http://schemas.microsoft.com/office/drawing/2014/main" val="978701302"/>
                    </a:ext>
                  </a:extLst>
                </a:gridCol>
                <a:gridCol w="1526694">
                  <a:extLst>
                    <a:ext uri="{9D8B030D-6E8A-4147-A177-3AD203B41FA5}">
                      <a16:colId xmlns:a16="http://schemas.microsoft.com/office/drawing/2014/main" val="2602339018"/>
                    </a:ext>
                  </a:extLst>
                </a:gridCol>
                <a:gridCol w="1526694">
                  <a:extLst>
                    <a:ext uri="{9D8B030D-6E8A-4147-A177-3AD203B41FA5}">
                      <a16:colId xmlns:a16="http://schemas.microsoft.com/office/drawing/2014/main" val="1420319117"/>
                    </a:ext>
                  </a:extLst>
                </a:gridCol>
              </a:tblGrid>
              <a:tr h="66564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потребителей</a:t>
                      </a: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в тарифной смете на 2023год,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2023 год,         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5" marR="6025" marT="60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401764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Астанаэнергосбыт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1 945 645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2 031 655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755435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Сторонние организации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2 235 699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2 295 156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443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"Астана-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теплотранзит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54 993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58 668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578488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"Астана-Энергия"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18 936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8 455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1396444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ГКП "Астана Су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Арнасы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90 839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90 457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155398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"Астана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қалалық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жарық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307 382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320 386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0228151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"ЭнергоКомпани-ПВ"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446 850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435 026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217799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"АРЭК"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26 876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28 040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220381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АО "АРЭК-Энергосбыт""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177 856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192 952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88473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ТОО"Компания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Астана энерго холдинг"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68 115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71 237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24147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Самға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-Энерго"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249 614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203 016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6363152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Теміржолэнерго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57 091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82 865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177461"/>
                  </a:ext>
                </a:extLst>
              </a:tr>
              <a:tr h="191648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АО "НК"КТЖ« Дирекция магистральной сети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25 666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25 546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449200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"Компания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Эрго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5 949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28 354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881515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Smart Energy Hub"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188 426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210 489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810941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SilkWayEnergy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",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96 689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106 815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961176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2.15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GorSvetGroup"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40 488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41 066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5654283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2.16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KB ENTERPRISES"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5229832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канал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им.К.Сатпаева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741015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ЭнерджиКоммерц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12 291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14 318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705083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Prime Energy Resources"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33 989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34 234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530563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2.20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Транзитэнергосервис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37 311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50 318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679151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Росэлко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Трэйд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32 507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33 071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115471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2.22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КазЭнергоХолдинг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20 769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6 924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11013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Energy Provision"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18 228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23 617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8035157"/>
                  </a:ext>
                </a:extLst>
              </a:tr>
              <a:tr h="17458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2.24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Astana Ceramic"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025" marR="6025" marT="60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57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0418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456673"/>
            <a:ext cx="8064898" cy="4900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объемах предоставленных регулируемых услуг 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 2023 год (продолжение)</a:t>
            </a:r>
            <a:b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640A44C-1DDA-C890-5A76-70CC7DCA49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767041"/>
              </p:ext>
            </p:extLst>
          </p:nvPr>
        </p:nvGraphicFramePr>
        <p:xfrm>
          <a:off x="539552" y="836712"/>
          <a:ext cx="7560840" cy="5789067"/>
        </p:xfrm>
        <a:graphic>
          <a:graphicData uri="http://schemas.openxmlformats.org/drawingml/2006/table">
            <a:tbl>
              <a:tblPr/>
              <a:tblGrid>
                <a:gridCol w="521704">
                  <a:extLst>
                    <a:ext uri="{9D8B030D-6E8A-4147-A177-3AD203B41FA5}">
                      <a16:colId xmlns:a16="http://schemas.microsoft.com/office/drawing/2014/main" val="3325923758"/>
                    </a:ext>
                  </a:extLst>
                </a:gridCol>
                <a:gridCol w="3870784">
                  <a:extLst>
                    <a:ext uri="{9D8B030D-6E8A-4147-A177-3AD203B41FA5}">
                      <a16:colId xmlns:a16="http://schemas.microsoft.com/office/drawing/2014/main" val="2221004432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2582784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3241605932"/>
                    </a:ext>
                  </a:extLst>
                </a:gridCol>
              </a:tblGrid>
              <a:tr h="47084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потребителей</a:t>
                      </a: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в тарифной смете на 2023 год, </a:t>
                      </a:r>
                    </a:p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за 2023 год,          тыс. </a:t>
                      </a:r>
                      <a:r>
                        <a:rPr lang="ru-RU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кВтч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95" marR="5195" marT="51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1134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"Со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nsolidated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Energy Kazakhstan"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8 032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5 376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977248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Кадаско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-А"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6 504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454087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"Энерго-Сервис-Экспресс"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11 123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9 695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866053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Жибек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Жолы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Оперейтинг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12 771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17 728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093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"Корпорация Ясин"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17 602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29 741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93659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"Электр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Желісі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21 065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47 685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438832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"КТЖ-Грузовые перевозки"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2 623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854674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"Орда-Энергосбыт"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2 662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34584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Digital Energy Solutions"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50 874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33 560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433167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Halyk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Energy"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12 219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7 986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78268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IB Service"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6 749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2 774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21365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"Сат Энерго"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14 026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12 737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78612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Пауэр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Трэйдинг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Компани"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7 466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5 634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403954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KazEnergy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Resources"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7 206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4 438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14831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"СТЭМ"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8043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Алем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-Павлодар"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1 629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1 362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22955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 </a:t>
                      </a:r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Energo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 (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 Энерго)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18 329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19 300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360776"/>
                  </a:ext>
                </a:extLst>
              </a:tr>
              <a:tr h="16926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филиал АО "НК КТЖ" - Административное управление"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16 987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14 861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167918"/>
                  </a:ext>
                </a:extLst>
              </a:tr>
              <a:tr h="140445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"Астанинская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ЭнергоСбытовая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Компания"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1 407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58383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MTG Energy"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021446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Nomad Power Energy"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1 138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815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224528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2.46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BIG Energy KZ"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82402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2.47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"Энергосистема КЗ"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224876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2.48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Энерджи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Тараз"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739998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ЭнергоПромТехно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129321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2.50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Промснаб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-Астана"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409389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"Азия Минерал Ресурс"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3 889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19926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2.52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Шығыс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Жарық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Компаниясы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1313664"/>
                  </a:ext>
                </a:extLst>
              </a:tr>
              <a:tr h="1444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ТОО "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Агроэнерджи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"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674056"/>
                  </a:ext>
                </a:extLst>
              </a:tr>
              <a:tr h="253497">
                <a:tc>
                  <a:txBody>
                    <a:bodyPr/>
                    <a:lstStyle/>
                    <a:p>
                      <a:pPr algn="l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4 181 343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4 326 811</a:t>
                      </a:r>
                    </a:p>
                  </a:txBody>
                  <a:tcPr marL="5195" marR="5195" marT="519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964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015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Работа с потребителями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8356" y="1782762"/>
            <a:ext cx="7620000" cy="4800600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Основная работа с потребителями заключается в обеспечении надежности и качества передаваемой электроэнергии по сетям и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энергооборудованию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АО «Астана-РЭК».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Напряжение, частота и режим нагрузок в 2023 году соответствовали ГОСТу 13109-97 «Нормы качества электрической энергии в системах электроснабжения общего назначения».</a:t>
            </a:r>
          </a:p>
          <a:p>
            <a:pPr algn="just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Выявляемые в рабочем порядке несоответствия устранялись работниками АО «Астана-РЭК» незамедлительно и в полном объеме.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52EA0-6830-40BE-AB86-43CAD161B135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24</a:t>
            </a:fld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3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об исполнении утвержденной уполномоченным органом тарифной сметы за 2023 год по передаче и распределению электроэнергии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25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92088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244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853" y="188640"/>
            <a:ext cx="7560840" cy="830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Информация об исполнении утвержденной тарифной сметы 2023 года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26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E019BEB2-EE54-B321-2FA8-9758354A0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489385"/>
              </p:ext>
            </p:extLst>
          </p:nvPr>
        </p:nvGraphicFramePr>
        <p:xfrm>
          <a:off x="381853" y="1019637"/>
          <a:ext cx="7718540" cy="5424524"/>
        </p:xfrm>
        <a:graphic>
          <a:graphicData uri="http://schemas.openxmlformats.org/drawingml/2006/table">
            <a:tbl>
              <a:tblPr/>
              <a:tblGrid>
                <a:gridCol w="604388">
                  <a:extLst>
                    <a:ext uri="{9D8B030D-6E8A-4147-A177-3AD203B41FA5}">
                      <a16:colId xmlns:a16="http://schemas.microsoft.com/office/drawing/2014/main" val="2584638144"/>
                    </a:ext>
                  </a:extLst>
                </a:gridCol>
                <a:gridCol w="2946392">
                  <a:extLst>
                    <a:ext uri="{9D8B030D-6E8A-4147-A177-3AD203B41FA5}">
                      <a16:colId xmlns:a16="http://schemas.microsoft.com/office/drawing/2014/main" val="146611878"/>
                    </a:ext>
                  </a:extLst>
                </a:gridCol>
                <a:gridCol w="893990">
                  <a:extLst>
                    <a:ext uri="{9D8B030D-6E8A-4147-A177-3AD203B41FA5}">
                      <a16:colId xmlns:a16="http://schemas.microsoft.com/office/drawing/2014/main" val="3193232120"/>
                    </a:ext>
                  </a:extLst>
                </a:gridCol>
                <a:gridCol w="1171002">
                  <a:extLst>
                    <a:ext uri="{9D8B030D-6E8A-4147-A177-3AD203B41FA5}">
                      <a16:colId xmlns:a16="http://schemas.microsoft.com/office/drawing/2014/main" val="2714494869"/>
                    </a:ext>
                  </a:extLst>
                </a:gridCol>
                <a:gridCol w="1171002">
                  <a:extLst>
                    <a:ext uri="{9D8B030D-6E8A-4147-A177-3AD203B41FA5}">
                      <a16:colId xmlns:a16="http://schemas.microsoft.com/office/drawing/2014/main" val="3966278793"/>
                    </a:ext>
                  </a:extLst>
                </a:gridCol>
                <a:gridCol w="931766">
                  <a:extLst>
                    <a:ext uri="{9D8B030D-6E8A-4147-A177-3AD203B41FA5}">
                      <a16:colId xmlns:a16="http://schemas.microsoft.com/office/drawing/2014/main" val="2034995738"/>
                    </a:ext>
                  </a:extLst>
                </a:gridCol>
              </a:tblGrid>
              <a:tr h="722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Утвержденная тарифная смета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сложившиеся показатели за                         2023г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Отклонение, в %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7784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всего, в т.ч.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20 307 885,0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21 079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911,4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5842644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649 070,7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639 153,8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398345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404271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Сырье и материалы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457 079,8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458 431,3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166240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127 062,1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124 057,8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38433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Энергия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64 928,7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56 664,6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2383450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оплату труда,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7 260 205,0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7 333 918,1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355196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8076007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 производственного персонала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6 530 235,6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6 574 556,8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861313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729 969,4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759 361,3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4018223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4 057 023,7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4 321 485,4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690548"/>
                  </a:ext>
                </a:extLst>
              </a:tr>
              <a:tr h="36128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нормативные технические потери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7 235 069,6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sng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7 689 160,1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5445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услуги системного оператора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36 752,7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36 159,9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46147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Ремонт, всего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69 663,6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67 585,0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60311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2881220"/>
                  </a:ext>
                </a:extLst>
              </a:tr>
              <a:tr h="38029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Капитальный ремонт, не приводящий к увеличению стоимости основных фондов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9 771,9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9 771,9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673127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Текущий ремонт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59 891,6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57 813,1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716485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6 319,2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6 347,5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0,4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2098821"/>
                  </a:ext>
                </a:extLst>
              </a:tr>
              <a:tr h="1996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 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993 780,6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986 1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01,7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060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782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1580" y="116632"/>
            <a:ext cx="756084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ru-RU" dirty="0"/>
              <a:t>продолжение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27</a:t>
            </a:fld>
            <a:endParaRPr lang="ru-RU" dirty="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AB124AB-2EE1-476F-8F03-756819053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59886"/>
              </p:ext>
            </p:extLst>
          </p:nvPr>
        </p:nvGraphicFramePr>
        <p:xfrm>
          <a:off x="539552" y="908720"/>
          <a:ext cx="7704856" cy="5666812"/>
        </p:xfrm>
        <a:graphic>
          <a:graphicData uri="http://schemas.openxmlformats.org/drawingml/2006/table">
            <a:tbl>
              <a:tblPr/>
              <a:tblGrid>
                <a:gridCol w="648072">
                  <a:extLst>
                    <a:ext uri="{9D8B030D-6E8A-4147-A177-3AD203B41FA5}">
                      <a16:colId xmlns:a16="http://schemas.microsoft.com/office/drawing/2014/main" val="2592783190"/>
                    </a:ext>
                  </a:extLst>
                </a:gridCol>
                <a:gridCol w="2923326">
                  <a:extLst>
                    <a:ext uri="{9D8B030D-6E8A-4147-A177-3AD203B41FA5}">
                      <a16:colId xmlns:a16="http://schemas.microsoft.com/office/drawing/2014/main" val="1567727044"/>
                    </a:ext>
                  </a:extLst>
                </a:gridCol>
                <a:gridCol w="893098">
                  <a:extLst>
                    <a:ext uri="{9D8B030D-6E8A-4147-A177-3AD203B41FA5}">
                      <a16:colId xmlns:a16="http://schemas.microsoft.com/office/drawing/2014/main" val="194004506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371118187"/>
                    </a:ext>
                  </a:extLst>
                </a:gridCol>
                <a:gridCol w="1293737">
                  <a:extLst>
                    <a:ext uri="{9D8B030D-6E8A-4147-A177-3AD203B41FA5}">
                      <a16:colId xmlns:a16="http://schemas.microsoft.com/office/drawing/2014/main" val="1840654281"/>
                    </a:ext>
                  </a:extLst>
                </a:gridCol>
                <a:gridCol w="866503">
                  <a:extLst>
                    <a:ext uri="{9D8B030D-6E8A-4147-A177-3AD203B41FA5}">
                      <a16:colId xmlns:a16="http://schemas.microsoft.com/office/drawing/2014/main" val="998986115"/>
                    </a:ext>
                  </a:extLst>
                </a:gridCol>
              </a:tblGrid>
              <a:tr h="68202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Утвержденная тарифная смета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 сложившиеся показатели за                    2023г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Отклонение, в %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27718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периода, всего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1 197 249,1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619,7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7970425"/>
                  </a:ext>
                </a:extLst>
              </a:tr>
              <a:tr h="341011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Общие и административные расходы, всего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1 197 249,1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619,7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65800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r" fontAlgn="t"/>
                      <a:r>
                        <a:rPr lang="ru-RU" sz="12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771815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административного персонала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369 917,7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055,8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1489870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 и социальные отчисления, ОСМС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39 499,4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46 391,3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31104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платежи и сборы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691 681,3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701 589,8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8963783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10 477,7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83 425,5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836483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664,4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39,9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315984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ГСМ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8 227,7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8 058,8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941468"/>
                  </a:ext>
                </a:extLst>
              </a:tr>
              <a:tr h="358960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9.8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 (вывоз ТБО, водоснабжение и канализация, энергия)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10 191,7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9 107,1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-10,6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4396850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Аудиторские услуги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3 200,0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38961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банка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534,9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642338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расходы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62 848,9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66 327,2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56822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выплату вознаграждений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761905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21 505 134,1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22 401 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531,2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335980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447 742,5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5 715,5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481331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возмещения ВКТ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103 049,4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121 170,5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974384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21 849 827,2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22 766 076,1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866148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 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4 181 343,2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4 326 811,4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16572"/>
                  </a:ext>
                </a:extLst>
              </a:tr>
              <a:tr h="18845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9,81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-4,7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8784033"/>
                  </a:ext>
                </a:extLst>
              </a:tr>
              <a:tr h="188453"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ID4096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480 592,3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471 161,8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-2,0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72476"/>
                  </a:ext>
                </a:extLst>
              </a:tr>
              <a:tr h="1884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000" lvl="1"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(без НДС)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5,23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5,26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7844" marR="7844" marT="784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286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1016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бъект 2">
            <a:extLst>
              <a:ext uri="{FF2B5EF4-FFF2-40B4-BE49-F238E27FC236}">
                <a16:creationId xmlns:a16="http://schemas.microsoft.com/office/drawing/2014/main" id="{BA717EB8-0C9B-4D43-9ECF-1DEB71449674}"/>
              </a:ext>
            </a:extLst>
          </p:cNvPr>
          <p:cNvSpPr txBox="1">
            <a:spLocks/>
          </p:cNvSpPr>
          <p:nvPr/>
        </p:nvSpPr>
        <p:spPr>
          <a:xfrm>
            <a:off x="611560" y="2636912"/>
            <a:ext cx="7010536" cy="36004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270000" algn="just" defTabSz="685800">
              <a:lnSpc>
                <a:spcPct val="100000"/>
              </a:lnSpc>
              <a:spcBef>
                <a:spcPct val="0"/>
              </a:spcBef>
              <a:defRPr/>
            </a:pPr>
            <a:r>
              <a:rPr lang="ru-RU" sz="1050" dirty="0">
                <a:solidFill>
                  <a:prstClr val="black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В структуре тарифа АО «Астана-РЭК» затраты на покупку электроэнергии составляют 33%.</a:t>
            </a:r>
          </a:p>
        </p:txBody>
      </p:sp>
      <p:sp>
        <p:nvSpPr>
          <p:cNvPr id="14" name="Номер слайда 2">
            <a:extLst>
              <a:ext uri="{FF2B5EF4-FFF2-40B4-BE49-F238E27FC236}">
                <a16:creationId xmlns:a16="http://schemas.microsoft.com/office/drawing/2014/main" id="{B1D0C1B0-9A96-43BC-A412-F97251515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4070" y="5478975"/>
            <a:ext cx="548640" cy="297180"/>
          </a:xfrm>
        </p:spPr>
        <p:txBody>
          <a:bodyPr/>
          <a:lstStyle/>
          <a:p>
            <a:pPr defTabSz="685800">
              <a:defRPr/>
            </a:pPr>
            <a:fld id="{31B45597-AF56-4376-A4A7-D10B07D3C12F}" type="slidenum">
              <a:rPr lang="ru-RU" sz="1500">
                <a:latin typeface="Arial" panose="020B0604020202020204" pitchFamily="34" charset="0"/>
                <a:cs typeface="Arial" panose="020B0604020202020204" pitchFamily="34" charset="0"/>
              </a:rPr>
              <a:pPr defTabSz="685800">
                <a:defRPr/>
              </a:pPr>
              <a:t>28</a:t>
            </a:fld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7853F110-0426-5E20-99BB-28347981CB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11724"/>
              </p:ext>
            </p:extLst>
          </p:nvPr>
        </p:nvGraphicFramePr>
        <p:xfrm>
          <a:off x="539552" y="3140968"/>
          <a:ext cx="7704856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D21B389-BF0B-558A-90B9-57F96B012455}"/>
              </a:ext>
            </a:extLst>
          </p:cNvPr>
          <p:cNvSpPr txBox="1"/>
          <p:nvPr/>
        </p:nvSpPr>
        <p:spPr>
          <a:xfrm>
            <a:off x="251520" y="5157192"/>
            <a:ext cx="7920880" cy="1192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8610" lvl="1" algn="just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Новая модель работы рынка э/э привела:</a:t>
            </a:r>
          </a:p>
          <a:p>
            <a:pPr marL="342900" lvl="1" algn="just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росту цены на покупку э/э в 2023 году с 10,46 до 14,64 тенге/кВтч (факт август 2023г). При этом, в утвержденном тарифе на 2023г тариф Единого закупщика учтен только на ноябрь – декабрь 2023 г в размере 12,7 тенге/кВтч</a:t>
            </a:r>
          </a:p>
          <a:p>
            <a:pPr marL="342900" lvl="1" algn="just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появились расходы за пользование национальными электрическими сетями (НЭС) по тарифу с 1.10.23г – 1,943 тенге/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кВтч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56DF104C-4034-43DC-ADAB-F03B7E6BB0DB}"/>
              </a:ext>
            </a:extLst>
          </p:cNvPr>
          <p:cNvSpPr txBox="1">
            <a:spLocks/>
          </p:cNvSpPr>
          <p:nvPr/>
        </p:nvSpPr>
        <p:spPr>
          <a:xfrm>
            <a:off x="467544" y="332656"/>
            <a:ext cx="7479824" cy="43204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buNone/>
              <a:defRPr sz="2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sz="1500" spc="-8" dirty="0"/>
              <a:t> стоимость стратегического товара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3E68A81F-CC04-4719-A01E-7D41D9736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130703"/>
              </p:ext>
            </p:extLst>
          </p:nvPr>
        </p:nvGraphicFramePr>
        <p:xfrm>
          <a:off x="467544" y="1052736"/>
          <a:ext cx="7718540" cy="1483147"/>
        </p:xfrm>
        <a:graphic>
          <a:graphicData uri="http://schemas.openxmlformats.org/drawingml/2006/table">
            <a:tbl>
              <a:tblPr/>
              <a:tblGrid>
                <a:gridCol w="604388">
                  <a:extLst>
                    <a:ext uri="{9D8B030D-6E8A-4147-A177-3AD203B41FA5}">
                      <a16:colId xmlns:a16="http://schemas.microsoft.com/office/drawing/2014/main" val="2584638144"/>
                    </a:ext>
                  </a:extLst>
                </a:gridCol>
                <a:gridCol w="2563964">
                  <a:extLst>
                    <a:ext uri="{9D8B030D-6E8A-4147-A177-3AD203B41FA5}">
                      <a16:colId xmlns:a16="http://schemas.microsoft.com/office/drawing/2014/main" val="14661187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19323212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714494869"/>
                    </a:ext>
                  </a:extLst>
                </a:gridCol>
                <a:gridCol w="1242158">
                  <a:extLst>
                    <a:ext uri="{9D8B030D-6E8A-4147-A177-3AD203B41FA5}">
                      <a16:colId xmlns:a16="http://schemas.microsoft.com/office/drawing/2014/main" val="3966278793"/>
                    </a:ext>
                  </a:extLst>
                </a:gridCol>
                <a:gridCol w="931766">
                  <a:extLst>
                    <a:ext uri="{9D8B030D-6E8A-4147-A177-3AD203B41FA5}">
                      <a16:colId xmlns:a16="http://schemas.microsoft.com/office/drawing/2014/main" val="2034995738"/>
                    </a:ext>
                  </a:extLst>
                </a:gridCol>
              </a:tblGrid>
              <a:tr h="72255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Утверждено ТС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                         2023г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9157784"/>
                  </a:ext>
                </a:extLst>
              </a:tr>
              <a:tr h="361280">
                <a:tc rowSpan="3"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KZ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36000"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Нормативные технические потери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7 235 069,6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7 689 160,1</a:t>
                      </a:r>
                    </a:p>
                  </a:txBody>
                  <a:tcPr marL="8482" marR="8482" marT="84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454 090,5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35445"/>
                  </a:ext>
                </a:extLst>
              </a:tr>
              <a:tr h="199654">
                <a:tc vMerge="1">
                  <a:txBody>
                    <a:bodyPr/>
                    <a:lstStyle/>
                    <a:p>
                      <a:pPr algn="ctr" fontAlgn="t"/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9,81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4846147"/>
                  </a:ext>
                </a:extLst>
              </a:tr>
              <a:tr h="199654">
                <a:tc vMerge="1">
                  <a:txBody>
                    <a:bodyPr/>
                    <a:lstStyle/>
                    <a:p>
                      <a:pPr algn="ctr" fontAlgn="t"/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36000"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482" marR="8482" marT="848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480 592,3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t"/>
                      <a:r>
                        <a:rPr lang="ru-KZ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471 161,8</a:t>
                      </a:r>
                    </a:p>
                  </a:txBody>
                  <a:tcPr marL="7844" marR="7844" marT="78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-9 430,5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0660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626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29</a:t>
            </a:fld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254989"/>
              </p:ext>
            </p:extLst>
          </p:nvPr>
        </p:nvGraphicFramePr>
        <p:xfrm>
          <a:off x="444645" y="4293453"/>
          <a:ext cx="7643412" cy="2036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1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7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744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2022г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Утверждено ДКРЕМ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(план 2023г.)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 2023г.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167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капитальный ремонт,</a:t>
                      </a:r>
                      <a:r>
                        <a:rPr lang="ru-RU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 том числе:</a:t>
                      </a:r>
                      <a:endParaRPr lang="ru-RU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325 895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413 753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411 674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0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Приводящий к увеличению стоимости (инвестиции)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280 252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344 089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344 089</a:t>
                      </a:r>
                    </a:p>
                  </a:txBody>
                  <a:tcPr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529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приводящий к увеличению</a:t>
                      </a:r>
                      <a:r>
                        <a:rPr lang="ru-RU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стоимости (текущий и капитальный -производственные расходы)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45 643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(КР 3 530+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42 113)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69 664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(КР 9 772+</a:t>
                      </a:r>
                    </a:p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59 892)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67 585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(КР 9 772+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ТР 57 813)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Заголовок 4">
            <a:extLst>
              <a:ext uri="{FF2B5EF4-FFF2-40B4-BE49-F238E27FC236}">
                <a16:creationId xmlns:a16="http://schemas.microsoft.com/office/drawing/2014/main" id="{A3AC57EE-3997-4E94-B61B-F0CED8B95D27}"/>
              </a:ext>
            </a:extLst>
          </p:cNvPr>
          <p:cNvSpPr txBox="1">
            <a:spLocks/>
          </p:cNvSpPr>
          <p:nvPr/>
        </p:nvSpPr>
        <p:spPr>
          <a:xfrm>
            <a:off x="179512" y="260648"/>
            <a:ext cx="8208912" cy="4773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defTabSz="685800">
              <a:lnSpc>
                <a:spcPct val="100000"/>
              </a:lnSpc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Выполнение плана капитального и текущего ремонта за 2022-2023гг.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BEE30-EAE7-4B48-8244-7415731570D8}"/>
              </a:ext>
            </a:extLst>
          </p:cNvPr>
          <p:cNvSpPr txBox="1"/>
          <p:nvPr/>
        </p:nvSpPr>
        <p:spPr>
          <a:xfrm>
            <a:off x="395536" y="908720"/>
            <a:ext cx="12241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тыс. тенге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8AD52CD3-FC80-3A7C-5DD9-D46F7683B0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48304"/>
              </p:ext>
            </p:extLst>
          </p:nvPr>
        </p:nvGraphicFramePr>
        <p:xfrm>
          <a:off x="683568" y="1124744"/>
          <a:ext cx="7272807" cy="278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164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401896" y="188640"/>
            <a:ext cx="7935309" cy="49462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ru-RU" sz="2400" b="1" dirty="0">
                <a:ln w="1905"/>
                <a:latin typeface="Arial" panose="020B0604020202020204" pitchFamily="34" charset="0"/>
                <a:cs typeface="Arial" panose="020B0604020202020204" pitchFamily="34" charset="0"/>
              </a:rPr>
              <a:t>Техническая характеристика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82920-98BE-4BB8-9D21-43FBE856FECB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3</a:t>
            </a:fld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063699"/>
              </p:ext>
            </p:extLst>
          </p:nvPr>
        </p:nvGraphicFramePr>
        <p:xfrm>
          <a:off x="179515" y="836712"/>
          <a:ext cx="8157690" cy="4968005"/>
        </p:xfrm>
        <a:graphic>
          <a:graphicData uri="http://schemas.openxmlformats.org/drawingml/2006/table">
            <a:tbl>
              <a:tblPr firstRow="1" firstCol="1" bandRow="1"/>
              <a:tblGrid>
                <a:gridCol w="23666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4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9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3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980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37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844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Наименование оборудования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Ед.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изм.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год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140,552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168,524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147,422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208,981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310,956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540,911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622,028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751,159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1 866,749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2 140,219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2 346,915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2 432,732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2 532,626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КЛ-6кВ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19,065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20,076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19,036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999,126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1 111,556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1 181,436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1 239,365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1 270,244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ВЛ-220кВ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143,436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69,146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144,953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202,255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207,908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200,206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ВЛ-10кВ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326,09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350,04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356,339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365,71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373,070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ВЛ-0,4кВ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442,679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508,734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583,558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592,800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Всего ЛЭП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4 303,931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4 967,08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5 458,94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sz="1400" b="1" baseline="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774,175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5 968,009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ПС-220кВ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ПС-110кВ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РП, ТП, КТП-10/0,4кВ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шт.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1 386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1 434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1 528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1 714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1 749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1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Объем условных единиц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у.е.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79 565,47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91 649,29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96 313,63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102 459,9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104 829,1</a:t>
                      </a:r>
                    </a:p>
                  </a:txBody>
                  <a:tcPr marL="68061" marR="680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2497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060848"/>
            <a:ext cx="6768752" cy="107721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32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Перспективы деятельности </a:t>
            </a:r>
          </a:p>
          <a:p>
            <a:r>
              <a:rPr lang="ru-RU" dirty="0"/>
              <a:t>АО «Астана-РЭК»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08" y="398249"/>
            <a:ext cx="790980" cy="72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7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404664"/>
            <a:ext cx="7632848" cy="7078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Утвержденные тарифы на передачу электрической энергии за 2023-2024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688672"/>
              </p:ext>
            </p:extLst>
          </p:nvPr>
        </p:nvGraphicFramePr>
        <p:xfrm>
          <a:off x="539552" y="1268760"/>
          <a:ext cx="7632848" cy="1849062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23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регулируемой услуги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Тарифы по передаче электрической энергии, тенге/</a:t>
                      </a:r>
                      <a:r>
                        <a:rPr lang="ru-RU" sz="12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кВтч</a:t>
                      </a:r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без НДС*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3-ий год реализации проекта                              (с 01.01.2023г по 31.12.2023г)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4-ый год реализации проекта                            (с 01.01.2024г по 31.12.2024г)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94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Передача электрической энергии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5,23</a:t>
                      </a:r>
                    </a:p>
                    <a:p>
                      <a:pPr algn="ctr" fontAlgn="t"/>
                      <a:r>
                        <a:rPr lang="ru-RU" sz="1200" dirty="0">
                          <a:solidFill>
                            <a:prstClr val="black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Утвержденный среднегодовой тариф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12C18EE-E19A-4F3D-8B87-23F1DD1C2F3C}"/>
              </a:ext>
            </a:extLst>
          </p:cNvPr>
          <p:cNvSpPr/>
          <p:nvPr/>
        </p:nvSpPr>
        <p:spPr>
          <a:xfrm>
            <a:off x="395536" y="3284984"/>
            <a:ext cx="7704856" cy="3048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АО Астана-РЭК согласно внесённых изменений в законодательство в 2023 году планирует подать заявку на увеличение тарифа на 2025 г за счет увеличения следующих факторов: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затрат по стратегическому товару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заработных плат сотрудников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рост затрат при получении на баланс и (или) в доверительное управление имущества дополнительная сумма инвестиций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дополнительные инвестиции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Основным фактором, оказывающим влияние на рост тарифа, послужит рост стоимости стратегического товара. В структуре тарифа АО «Астана-РЭК» затраты на покупку электроэнергии составят 33%. </a:t>
            </a:r>
            <a:r>
              <a:rPr lang="kk-KZ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июля 2023 года в Казахстане была внедрена новая модель работы рынка электроэнергии, основанной на механизме Единого закупщика электрической энергии и балансирующего рынка электроэнергии. Данная модель меняет весь механизм расчетов и оплаты между субъектами рынка. Цена на покупку электроэнергии меняется ежечасно. Тариф на покупку электроэнергии у Единого закупщика (ТОО «РФЦ по ВИЭ») при прогнозном уровне 12,67 тенге/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кВтч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факту составлял до 14,24 тенге/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кВтч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на 2024 год уполномоченный орган прогнозирует тариф 15,96 тенге/</a:t>
            </a:r>
            <a:r>
              <a:rPr lang="ru-RU" sz="1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кВтч</a:t>
            </a: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268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20168" y="5720680"/>
            <a:ext cx="588336" cy="228600"/>
          </a:xfrm>
        </p:spPr>
        <p:txBody>
          <a:bodyPr vert="horz" lIns="0" tIns="0" rIns="0" bIns="0" anchor="ctr"/>
          <a:lstStyle/>
          <a:p>
            <a:fld id="{725C68B6-61C2-468F-89AB-4B9F7531AA68}" type="slidenum">
              <a:rPr lang="ru-RU" sz="2000">
                <a:solidFill>
                  <a:prstClr val="white"/>
                </a:solidFill>
              </a:rPr>
              <a:pPr/>
              <a:t>32</a:t>
            </a:fld>
            <a:endParaRPr lang="ru-RU" sz="2000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7344816" cy="4001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Утвержденная тарифная смета на 2023-2024 годы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797061"/>
              </p:ext>
            </p:extLst>
          </p:nvPr>
        </p:nvGraphicFramePr>
        <p:xfrm>
          <a:off x="539552" y="1124744"/>
          <a:ext cx="7565008" cy="3456383"/>
        </p:xfrm>
        <a:graphic>
          <a:graphicData uri="http://schemas.openxmlformats.org/drawingml/2006/table">
            <a:tbl>
              <a:tblPr/>
              <a:tblGrid>
                <a:gridCol w="72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68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9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42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187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Утвержденная тарифная смета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1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2024г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затрат на предоставление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21 505,1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27 385,1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Прибыль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447,7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1 127,2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 возмещения ВКТ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доходов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21 849,8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28 512,3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Объём оказываемых услуг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млн.тенге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4 181,3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4 254,6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11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Нормативные технические потери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10,30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10,00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11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480,6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473,2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119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Тариф</a:t>
                      </a:r>
                    </a:p>
                  </a:txBody>
                  <a:tcPr marL="36000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тенге/кВтч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5,23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6,70</a:t>
                      </a:r>
                    </a:p>
                  </a:txBody>
                  <a:tcPr marL="9525" marR="36000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63025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5671666"/>
            <a:ext cx="789719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Нормативные потери утверждены Департаментом Комитета по регулированию естественных монополий </a:t>
            </a:r>
            <a:r>
              <a:rPr lang="ru-RU" sz="15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национальной экономики Республики Казахстан </a:t>
            </a:r>
            <a:r>
              <a:rPr lang="ru-RU" sz="1500" i="1" dirty="0">
                <a:latin typeface="Times New Roman" pitchFamily="18" charset="0"/>
                <a:cs typeface="Times New Roman" pitchFamily="18" charset="0"/>
              </a:rPr>
              <a:t>по городу Астана на 2023 год в размере  10,3%, на 2024 год в размере 10,0%.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6" name="TextBox 1"/>
          <p:cNvSpPr txBox="1"/>
          <p:nvPr/>
        </p:nvSpPr>
        <p:spPr>
          <a:xfrm>
            <a:off x="251520" y="401504"/>
            <a:ext cx="7920880" cy="2888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>
              <a:spcBef>
                <a:spcPct val="0"/>
              </a:spcBef>
              <a:buNone/>
              <a:defRPr sz="2400" b="1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Производственная деятельность на 2023-2024 годы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1203067"/>
              </p:ext>
            </p:extLst>
          </p:nvPr>
        </p:nvGraphicFramePr>
        <p:xfrm>
          <a:off x="179512" y="908720"/>
          <a:ext cx="8401050" cy="48726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20651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49843"/>
            <a:ext cx="7998784" cy="591401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lnSpc>
                <a:spcPct val="100000"/>
              </a:lnSpc>
              <a:spcBef>
                <a:spcPct val="0"/>
              </a:spcBef>
              <a:buNone/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ПРОГРАММА КАПИТАЛЬНЫХ РЕМОНТОВ 2024-2025 годы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1" y="5861531"/>
            <a:ext cx="741682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выполняется собственными силами предприятия.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813518"/>
              </p:ext>
            </p:extLst>
          </p:nvPr>
        </p:nvGraphicFramePr>
        <p:xfrm>
          <a:off x="539551" y="1477054"/>
          <a:ext cx="7704857" cy="3982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24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7551">
                  <a:extLst>
                    <a:ext uri="{9D8B030D-6E8A-4147-A177-3AD203B41FA5}">
                      <a16:colId xmlns:a16="http://schemas.microsoft.com/office/drawing/2014/main" val="1973566379"/>
                    </a:ext>
                  </a:extLst>
                </a:gridCol>
                <a:gridCol w="9332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3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2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3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323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объекта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Единица измерения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2024г.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2025г.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 затрат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826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приводящий к увеличению стоимости основных средств</a:t>
                      </a:r>
                    </a:p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инвестиционной программы) в том, числе: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37 381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35 282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24,73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82 318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22,7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106 531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ВЛ-0,4кВ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25,55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105 945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27,58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114 137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21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225 644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255 950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947"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ремонт, не приводящий к увеличению стоимости основных средств</a:t>
                      </a:r>
                    </a:p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 рамках тарифа) в том, числе:  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57" marR="7157" marT="7157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 anchor="ctr"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57" marR="7157" marT="715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РП, ТП, КТП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386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920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ВЛ-10кВ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1 067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921227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ВЛ-110/220кВ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км.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66,522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10 235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29,346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7 882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201719"/>
                  </a:ext>
                </a:extLst>
              </a:tr>
              <a:tr h="28233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Всего: 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10 790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9 869</a:t>
                      </a:r>
                    </a:p>
                  </a:txBody>
                  <a:tcPr marL="7157" marR="7157" marT="715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7172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81634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6" name="Прямоугольник: усеченные противолежащие углы 5"/>
          <p:cNvSpPr/>
          <p:nvPr/>
        </p:nvSpPr>
        <p:spPr>
          <a:xfrm>
            <a:off x="368896" y="328042"/>
            <a:ext cx="7862636" cy="790573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marL="360000" defTabSz="685800">
              <a:spcBef>
                <a:spcPct val="0"/>
              </a:spcBef>
            </a:pPr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Утвержденная инвестиционная программа на 2024-2025 годы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581473"/>
              </p:ext>
            </p:extLst>
          </p:nvPr>
        </p:nvGraphicFramePr>
        <p:xfrm>
          <a:off x="467544" y="1700808"/>
          <a:ext cx="7862637" cy="3455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7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30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478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2024г.        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2025г.         тыс. тенге</a:t>
                      </a:r>
                      <a:endParaRPr lang="ru-RU" sz="14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Замена устаревшего оборудования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246 873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232 890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6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Релейная защита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407 595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418 816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7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автоматизированной системы коммерческого учета электроэнергии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687 403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786 961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27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57 296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56 491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8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 и реконструкция объектов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4 937 058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3 162 062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67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7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6 336 225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4 657 219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687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36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332656"/>
            <a:ext cx="7764139" cy="584775"/>
          </a:xfrm>
          <a:prstGeom prst="snip2Diag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defPPr>
              <a:defRPr lang="ru-RU"/>
            </a:defPPr>
            <a:lvl1pPr marL="360000" defTabSz="685800">
              <a:spcBef>
                <a:spcPct val="0"/>
              </a:spcBef>
              <a:defRPr sz="16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Планы развития АО «Астана – РЭК»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86138"/>
              </p:ext>
            </p:extLst>
          </p:nvPr>
        </p:nvGraphicFramePr>
        <p:xfrm>
          <a:off x="754584" y="1340768"/>
          <a:ext cx="7334073" cy="4098986"/>
        </p:xfrm>
        <a:graphic>
          <a:graphicData uri="http://schemas.openxmlformats.org/drawingml/2006/table">
            <a:tbl>
              <a:tblPr/>
              <a:tblGrid>
                <a:gridCol w="5311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4847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Мероприятия инвестиционной программы</a:t>
                      </a:r>
                      <a:endParaRPr lang="ru-RU" sz="1400" b="1" i="0" u="sng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Срок </a:t>
                      </a:r>
                    </a:p>
                    <a:p>
                      <a:pPr algn="ctr" rtl="0" fontAlgn="t"/>
                      <a:r>
                        <a:rPr lang="ru-RU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исполнения </a:t>
                      </a:r>
                    </a:p>
                  </a:txBody>
                  <a:tcPr marL="5924" marR="5924" marT="592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Внедрение АСКУЭ юридических лиц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2024-2025гг.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Замена кабельных линий 10/0,4кВ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2024-2025гг.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Завершение строительства ПС 110/10кВ «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Самал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»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2025-2026гг.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Строительство боксов на ПС 110/10кВ «Коктем»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2025-2026гг.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Заземление нейтрали сети 10 кВ через резисторы на ПС «Коктем», ПС «Чубары», ПС «Промзона», ПС «Школьная»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2025-2026гг.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Реконструкция ПС 110/10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 «Кирова» с заменой трансформатора Т2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2025-2026гг.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87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Замена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оборудования в РП,ТП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2025-2026гг.</a:t>
                      </a:r>
                    </a:p>
                  </a:txBody>
                  <a:tcPr marL="5924" marR="5924" marT="592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1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76200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программа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АО «Астана-РЭК» </a:t>
            </a:r>
            <a:b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за 2023 год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22B75C0-A7A9-4CB1-907E-B994A79A2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1004"/>
            <a:ext cx="864096" cy="867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672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100" y="548680"/>
            <a:ext cx="7747284" cy="432048"/>
          </a:xfrm>
        </p:spPr>
        <p:txBody>
          <a:bodyPr/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Исполнение инвестиционной программы за 2023 год: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57804" cy="396240"/>
          </a:xfrm>
        </p:spPr>
        <p:txBody>
          <a:bodyPr/>
          <a:lstStyle/>
          <a:p>
            <a:fld id="{90446086-46B1-4982-B339-869EE1CDEF22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847918"/>
              </p:ext>
            </p:extLst>
          </p:nvPr>
        </p:nvGraphicFramePr>
        <p:xfrm>
          <a:off x="611559" y="1337441"/>
          <a:ext cx="7643999" cy="4501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12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6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09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План, </a:t>
                      </a:r>
                    </a:p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Факт,</a:t>
                      </a:r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 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Откл</a:t>
                      </a: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+/-</a:t>
                      </a:r>
                    </a:p>
                    <a:p>
                      <a:pPr algn="ctr"/>
                      <a:r>
                        <a:rPr lang="ru-RU" sz="14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тыс.тенге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РП, ТП,</a:t>
                      </a:r>
                      <a:r>
                        <a:rPr lang="ru-RU" sz="15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КТП, ВЛ-10 </a:t>
                      </a:r>
                      <a:r>
                        <a:rPr lang="ru-RU" sz="15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500" b="0" baseline="0" dirty="0">
                          <a:latin typeface="Times New Roman" pitchFamily="18" charset="0"/>
                          <a:cs typeface="Times New Roman" pitchFamily="18" charset="0"/>
                        </a:rPr>
                        <a:t>, ВЛ-0,4 </a:t>
                      </a:r>
                      <a:r>
                        <a:rPr lang="ru-RU" sz="1500" b="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344 089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344 089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Замена устаревшего оборудования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117 392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81 515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- 35 877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693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Автоматизированная система коммерческого учета электроэнергии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1 135 460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  <a:r>
                        <a:rPr lang="ru-RU" sz="1500" b="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045 233</a:t>
                      </a:r>
                      <a:endParaRPr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- 90 226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 и реконструкция объектов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5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833 474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2 680 980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- 152 493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Проектно-изыскательские работы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66 793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60 450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- 6 343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основных средств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Закуп за счет средств экономии 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5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325 872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b="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325 872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4435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4 515 244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4 556 163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-40</a:t>
                      </a:r>
                      <a:r>
                        <a:rPr lang="ru-RU" sz="1600" b="1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919</a:t>
                      </a:r>
                      <a:endParaRPr lang="ru-RU" sz="16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87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378091" y="1492141"/>
            <a:ext cx="2173434" cy="233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тенге без НДС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970837" y="4103817"/>
            <a:ext cx="589744" cy="4103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158743" y="4147971"/>
            <a:ext cx="589744" cy="41038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43808" y="4126257"/>
            <a:ext cx="837931" cy="40813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020272" y="4119991"/>
            <a:ext cx="837931" cy="408137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</a:p>
        </p:txBody>
      </p:sp>
      <p:graphicFrame>
        <p:nvGraphicFramePr>
          <p:cNvPr id="16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215433"/>
              </p:ext>
            </p:extLst>
          </p:nvPr>
        </p:nvGraphicFramePr>
        <p:xfrm>
          <a:off x="395536" y="1807229"/>
          <a:ext cx="7786774" cy="238067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00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4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6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752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7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388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ВЛ-10 кВ с переводом на СИП (с кап.ремонт)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24,36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154 028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177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Реконструкция ВЛ-0,4 кВ с переводом на СИП (с кап.ремонт)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км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133 483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kern="12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133 483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8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1.3. 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Ремонт ТП, РП, КТП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56 578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52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344 089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344 089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Заголовок 4">
            <a:extLst>
              <a:ext uri="{FF2B5EF4-FFF2-40B4-BE49-F238E27FC236}">
                <a16:creationId xmlns:a16="http://schemas.microsoft.com/office/drawing/2014/main" id="{7C34B304-9E57-41D1-808D-6A6FFD67E226}"/>
              </a:ext>
            </a:extLst>
          </p:cNvPr>
          <p:cNvSpPr txBox="1">
            <a:spLocks/>
          </p:cNvSpPr>
          <p:nvPr/>
        </p:nvSpPr>
        <p:spPr>
          <a:xfrm>
            <a:off x="107505" y="297156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1.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ремонт, приводящий к увеличению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стоимости основных средств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2B28614-735F-60F9-1A1F-C6EF543236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83960"/>
            <a:ext cx="1503900" cy="18837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17CC01E-8306-00C2-81EA-A39C1A5BE82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96"/>
          <a:stretch/>
        </p:blipFill>
        <p:spPr>
          <a:xfrm>
            <a:off x="2484104" y="4668222"/>
            <a:ext cx="1567537" cy="1915246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FC9413-0120-E37C-96DA-559F4CE5DA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2007" r="45323" b="25985"/>
          <a:stretch/>
        </p:blipFill>
        <p:spPr>
          <a:xfrm>
            <a:off x="4492294" y="4652483"/>
            <a:ext cx="1858620" cy="193098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F41F504-266E-4090-4CE7-7D5E40ABB3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4229"/>
          <a:stretch/>
        </p:blipFill>
        <p:spPr>
          <a:xfrm>
            <a:off x="6510889" y="4641189"/>
            <a:ext cx="1869645" cy="19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39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607490" y="1162666"/>
            <a:ext cx="2198618" cy="324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11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088002"/>
              </p:ext>
            </p:extLst>
          </p:nvPr>
        </p:nvGraphicFramePr>
        <p:xfrm>
          <a:off x="251520" y="1412776"/>
          <a:ext cx="8108763" cy="22695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78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474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9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7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95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07604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</a:t>
                      </a:r>
                    </a:p>
                    <a:p>
                      <a:pPr algn="ctr"/>
                      <a:r>
                        <a:rPr lang="ru-RU" sz="14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изм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968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ЗВУ ПС "Заречная", ПС "Левобережная"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Замена аккумуляторной батареи (ПС "Центральная" , "Кирова", "Аэропорт")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38 756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27 715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6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Приобретение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прислонных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шкафов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21 800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822">
                <a:tc>
                  <a:txBody>
                    <a:bodyPr/>
                    <a:lstStyle/>
                    <a:p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117 392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81 515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36152" y="3797742"/>
            <a:ext cx="85689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прислонных шкафов, аккумуляторной батареи, выпрямительного устройства</a:t>
            </a:r>
          </a:p>
        </p:txBody>
      </p:sp>
      <p:sp>
        <p:nvSpPr>
          <p:cNvPr id="15" name="Заголовок 4">
            <a:extLst>
              <a:ext uri="{FF2B5EF4-FFF2-40B4-BE49-F238E27FC236}">
                <a16:creationId xmlns:a16="http://schemas.microsoft.com/office/drawing/2014/main" id="{A3A23543-BBAE-45B1-B821-4A209E2B6C59}"/>
              </a:ext>
            </a:extLst>
          </p:cNvPr>
          <p:cNvSpPr txBox="1">
            <a:spLocks/>
          </p:cNvSpPr>
          <p:nvPr/>
        </p:nvSpPr>
        <p:spPr>
          <a:xfrm>
            <a:off x="136152" y="145490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2. </a:t>
            </a:r>
          </a:p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Замена устаревшего оборудования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378A09-E9C1-5F10-5803-E4BE7C3134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5" t="30094" r="23870" b="33660"/>
          <a:stretch/>
        </p:blipFill>
        <p:spPr>
          <a:xfrm>
            <a:off x="755576" y="4263422"/>
            <a:ext cx="1900244" cy="23636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1E40727-2D88-6553-F716-D991363E1D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671" y="4258126"/>
            <a:ext cx="1780646" cy="237419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267322C-6AEA-FC8D-3475-7697859E2C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/>
          <a:stretch/>
        </p:blipFill>
        <p:spPr>
          <a:xfrm>
            <a:off x="6084168" y="4270393"/>
            <a:ext cx="1907023" cy="23636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78804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6545204" y="1412776"/>
            <a:ext cx="1986584" cy="256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spcBef>
                <a:spcPct val="20000"/>
              </a:spcBef>
              <a:buClr>
                <a:srgbClr val="4E67C8"/>
              </a:buClr>
              <a:buFont typeface="Arial" pitchFamily="34" charset="0"/>
              <a:buNone/>
              <a:defRPr/>
            </a:pPr>
            <a:r>
              <a:rPr lang="ru-RU" sz="1000" i="1" dirty="0">
                <a:solidFill>
                  <a:prstClr val="black"/>
                </a:solidFill>
              </a:rPr>
              <a:t>тыс. тенге без НДС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334294"/>
              </p:ext>
            </p:extLst>
          </p:nvPr>
        </p:nvGraphicFramePr>
        <p:xfrm>
          <a:off x="322873" y="1700808"/>
          <a:ext cx="7921536" cy="49280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1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3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3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734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7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933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мероприятий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Факт</a:t>
                      </a:r>
                    </a:p>
                  </a:txBody>
                  <a:tcPr marT="25718" marB="2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746">
                <a:tc vMerge="1"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b="1" dirty="0"/>
                    </a:p>
                  </a:txBody>
                  <a:tcPr marT="25718" marB="257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Сумма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480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«Установка приборов учета АСКУЭ на МЖФ р-на Сары-арка» в количестве 873 ПУ в 138 ТП ( ранее внедренный 2015 год)</a:t>
                      </a:r>
                    </a:p>
                    <a:p>
                      <a:pPr algn="l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(договор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двухгодичный 2022-2023 </a:t>
                      </a:r>
                      <a:r>
                        <a:rPr lang="ru-RU" sz="15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r>
                        <a:rPr lang="ru-RU" sz="15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113 896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109 753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АСКУЭ юридических лиц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(перенесено в ИП-2021 г.)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1801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356 346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1801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312 385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существующей системы АСКУЭ реализованного в 2010-2012 гг.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1539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319 834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1539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285 899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Модернизация программно-аппаратного комплекса АСКУЭ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292 668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289 500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3128523"/>
                  </a:ext>
                </a:extLst>
              </a:tr>
              <a:tr h="48832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 «Внедрение АСКУЭ в ЖМ Караоткель, Комсомольский» ранее внедренный в 2015 г.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52 716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552 ПУ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47 697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722735"/>
                  </a:ext>
                </a:extLst>
              </a:tr>
              <a:tr h="616889">
                <a:tc>
                  <a:txBody>
                    <a:bodyPr/>
                    <a:lstStyle/>
                    <a:p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700" marR="12700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1 135 460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1 045 233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1442C250-68EC-4E03-9EEC-A4503242A1F0}"/>
              </a:ext>
            </a:extLst>
          </p:cNvPr>
          <p:cNvSpPr txBox="1">
            <a:spLocks/>
          </p:cNvSpPr>
          <p:nvPr/>
        </p:nvSpPr>
        <p:spPr>
          <a:xfrm>
            <a:off x="179185" y="210573"/>
            <a:ext cx="8208912" cy="868561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1">
              <a:lumMod val="75000"/>
            </a:schemeClr>
          </a:solidFill>
          <a:ln w="2540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ru-RU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3. Внедрение автоматизированной системы коммерческого учета электроэнергии.</a:t>
            </a:r>
          </a:p>
        </p:txBody>
      </p:sp>
    </p:spTree>
    <p:extLst>
      <p:ext uri="{BB962C8B-B14F-4D97-AF65-F5344CB8AC3E}">
        <p14:creationId xmlns:p14="http://schemas.microsoft.com/office/powerpoint/2010/main" val="3400547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6086-46B1-4982-B339-869EE1CDEF22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9825" y="338854"/>
            <a:ext cx="28574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Внедрение АСКУЭ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юр.лиц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31429" y="649318"/>
            <a:ext cx="2857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существующей системы АСКУЭ реализованного в 2010-2012гг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620246" y="1187927"/>
            <a:ext cx="285748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Капитальный ремонт «Внедрение АСКУЭ частного сектора и объектов АО «Астана-РЭК» с модернизацией воздушных вводов на (СИП)» в ЖМ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Караоткель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Комсомольский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971D229-7630-62CC-1136-632E13E897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/>
          <a:stretch/>
        </p:blipFill>
        <p:spPr>
          <a:xfrm>
            <a:off x="252629" y="779928"/>
            <a:ext cx="2527948" cy="36156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739CBA3-2FF4-5E7A-3FE2-F36693A63A69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6" t="21867" r="5203" b="7192"/>
          <a:stretch/>
        </p:blipFill>
        <p:spPr bwMode="auto">
          <a:xfrm>
            <a:off x="3138516" y="2007512"/>
            <a:ext cx="2481730" cy="3176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926DD37-BAED-3F6E-93A3-4B29412596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1" r="21540"/>
          <a:stretch/>
        </p:blipFill>
        <p:spPr>
          <a:xfrm>
            <a:off x="5846301" y="3225912"/>
            <a:ext cx="2477348" cy="354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06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оседство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7027</TotalTime>
  <Words>3537</Words>
  <Application>Microsoft Office PowerPoint</Application>
  <PresentationFormat>Экран (4:3)</PresentationFormat>
  <Paragraphs>1315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36</vt:i4>
      </vt:variant>
    </vt:vector>
  </HeadingPairs>
  <TitlesOfParts>
    <vt:vector size="47" baseType="lpstr">
      <vt:lpstr>Arial</vt:lpstr>
      <vt:lpstr>Calibri</vt:lpstr>
      <vt:lpstr>Calibri Light</vt:lpstr>
      <vt:lpstr>Cambria</vt:lpstr>
      <vt:lpstr>Georgia</vt:lpstr>
      <vt:lpstr>Times New Roman</vt:lpstr>
      <vt:lpstr>Wingdings</vt:lpstr>
      <vt:lpstr>Соседство</vt:lpstr>
      <vt:lpstr>1_Соседство</vt:lpstr>
      <vt:lpstr>2_Соседство</vt:lpstr>
      <vt:lpstr>Тема Office</vt:lpstr>
      <vt:lpstr>Презентация PowerPoint</vt:lpstr>
      <vt:lpstr>Презентация PowerPoint</vt:lpstr>
      <vt:lpstr>Презентация PowerPoint</vt:lpstr>
      <vt:lpstr>Инвестиционная программа  АО «Астана-РЭК»  за 2023 год</vt:lpstr>
      <vt:lpstr>Исполнение инвестиционной программы за 2023 год: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основных финансово-экономических показателях деятельности  АО «Астана-РЭК» за 2023 год</vt:lpstr>
      <vt:lpstr>Презентация PowerPoint</vt:lpstr>
      <vt:lpstr>Презентация PowerPoint</vt:lpstr>
      <vt:lpstr>Презентация PowerPoint</vt:lpstr>
      <vt:lpstr>Информация об объемах предоставленных регулируемых услуг за 2023 год</vt:lpstr>
      <vt:lpstr>Презентация PowerPoint</vt:lpstr>
      <vt:lpstr>Информация  об объемах предоставленных регулируемых услуг за 2023 год</vt:lpstr>
      <vt:lpstr>Информация об объемах предоставленных регулируемых услуг  за 2023 год (продолжение) </vt:lpstr>
      <vt:lpstr>Работа с потребителями</vt:lpstr>
      <vt:lpstr>Информация об исполнении утвержденной уполномоченным органом тарифной сметы за 2023 год по передаче и распределению электроэнергии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перед потребителями  по исполнению тарифной сметы</dc:title>
  <dc:creator>Юзер</dc:creator>
  <cp:lastModifiedBy>Матайс А.А.</cp:lastModifiedBy>
  <cp:revision>363</cp:revision>
  <cp:lastPrinted>2024-04-17T09:33:52Z</cp:lastPrinted>
  <dcterms:created xsi:type="dcterms:W3CDTF">2014-03-26T05:40:40Z</dcterms:created>
  <dcterms:modified xsi:type="dcterms:W3CDTF">2024-04-19T10:40:48Z</dcterms:modified>
</cp:coreProperties>
</file>