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816" r:id="rId3"/>
    <p:sldMasterId id="2147483828" r:id="rId4"/>
  </p:sldMasterIdLst>
  <p:notesMasterIdLst>
    <p:notesMasterId r:id="rId34"/>
  </p:notesMasterIdLst>
  <p:sldIdLst>
    <p:sldId id="257" r:id="rId5"/>
    <p:sldId id="259" r:id="rId6"/>
    <p:sldId id="342" r:id="rId7"/>
    <p:sldId id="341" r:id="rId8"/>
    <p:sldId id="343" r:id="rId9"/>
    <p:sldId id="345" r:id="rId10"/>
    <p:sldId id="346" r:id="rId11"/>
    <p:sldId id="351" r:id="rId12"/>
    <p:sldId id="370" r:id="rId13"/>
    <p:sldId id="368" r:id="rId14"/>
    <p:sldId id="358" r:id="rId15"/>
    <p:sldId id="296" r:id="rId16"/>
    <p:sldId id="362" r:id="rId17"/>
    <p:sldId id="333" r:id="rId18"/>
    <p:sldId id="339" r:id="rId19"/>
    <p:sldId id="309" r:id="rId20"/>
    <p:sldId id="315" r:id="rId21"/>
    <p:sldId id="335" r:id="rId22"/>
    <p:sldId id="340" r:id="rId23"/>
    <p:sldId id="268" r:id="rId24"/>
    <p:sldId id="314" r:id="rId25"/>
    <p:sldId id="363" r:id="rId26"/>
    <p:sldId id="316" r:id="rId27"/>
    <p:sldId id="311" r:id="rId28"/>
    <p:sldId id="305" r:id="rId29"/>
    <p:sldId id="289" r:id="rId30"/>
    <p:sldId id="312" r:id="rId31"/>
    <p:sldId id="364" r:id="rId32"/>
    <p:sldId id="359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4660"/>
  </p:normalViewPr>
  <p:slideViewPr>
    <p:cSldViewPr>
      <p:cViewPr>
        <p:scale>
          <a:sx n="119" d="100"/>
          <a:sy n="119" d="100"/>
        </p:scale>
        <p:origin x="-145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'фин рез'!$B$6</c:f>
              <c:strCache>
                <c:ptCount val="1"/>
                <c:pt idx="0">
                  <c:v>факт 2020г. 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1.40291626154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28509992282832E-3"/>
                  <c:y val="-4.676387538495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257019984565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947786491125255E-2"/>
                  <c:y val="1.495346726518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прибыль, млн. тенге</c:v>
                </c:pt>
              </c:strCache>
            </c:strRef>
          </c:cat>
          <c:val>
            <c:numRef>
              <c:f>'фин рез'!$B$7:$B$10</c:f>
              <c:numCache>
                <c:formatCode>#,##0.0</c:formatCode>
                <c:ptCount val="4"/>
                <c:pt idx="0">
                  <c:v>11479.374992983048</c:v>
                </c:pt>
                <c:pt idx="1">
                  <c:v>12847.959906605998</c:v>
                </c:pt>
                <c:pt idx="2">
                  <c:v>182.98500000000001</c:v>
                </c:pt>
                <c:pt idx="3">
                  <c:v>-1551.56991362295</c:v>
                </c:pt>
              </c:numCache>
            </c:numRef>
          </c:val>
        </c:ser>
        <c:ser>
          <c:idx val="1"/>
          <c:order val="1"/>
          <c:tx>
            <c:strRef>
              <c:f>'фин рез'!$C$6</c:f>
              <c:strCache>
                <c:ptCount val="1"/>
                <c:pt idx="0">
                  <c:v>факт 2021г.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8.032127498070708E-3"/>
                  <c:y val="-9.3527750769900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192764988424248E-3"/>
                  <c:y val="-7.0145813077425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64254996141416E-3"/>
                  <c:y val="-4.236760124610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89956994597982E-2"/>
                  <c:y val="-2.242971030490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прибыль, млн. тенге</c:v>
                </c:pt>
              </c:strCache>
            </c:strRef>
          </c:cat>
          <c:val>
            <c:numRef>
              <c:f>'фин рез'!$C$7:$C$10</c:f>
              <c:numCache>
                <c:formatCode>#,##0.0</c:formatCode>
                <c:ptCount val="4"/>
                <c:pt idx="0">
                  <c:v>16788.675999999999</c:v>
                </c:pt>
                <c:pt idx="1">
                  <c:v>15619.279</c:v>
                </c:pt>
                <c:pt idx="2">
                  <c:v>237.08199999999999</c:v>
                </c:pt>
                <c:pt idx="3">
                  <c:v>932.31499999999903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582272"/>
        <c:axId val="134642304"/>
        <c:axId val="150645824"/>
      </c:bar3DChart>
      <c:catAx>
        <c:axId val="134582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34642304"/>
        <c:crosses val="autoZero"/>
        <c:auto val="1"/>
        <c:lblAlgn val="ctr"/>
        <c:lblOffset val="100"/>
        <c:noMultiLvlLbl val="0"/>
      </c:catAx>
      <c:valAx>
        <c:axId val="13464230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34582272"/>
        <c:crosses val="autoZero"/>
        <c:crossBetween val="between"/>
        <c:majorUnit val="5000"/>
      </c:valAx>
      <c:serAx>
        <c:axId val="150645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464230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'полезн отп и НТП'!$C$15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87698874660454E-3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8.6299892125135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'полезн отп и НТП'!$B$16:$B$18</c:f>
              <c:strCache>
                <c:ptCount val="3"/>
                <c:pt idx="0">
                  <c:v>факт 2020г</c:v>
                </c:pt>
                <c:pt idx="1">
                  <c:v>Утверждено ДКРЕМ</c:v>
                </c:pt>
                <c:pt idx="2">
                  <c:v>факт 2021г</c:v>
                </c:pt>
              </c:strCache>
            </c:strRef>
          </c:cat>
          <c:val>
            <c:numRef>
              <c:f>'полезн отп и НТП'!$C$16:$C$18</c:f>
              <c:numCache>
                <c:formatCode>#,##0</c:formatCode>
                <c:ptCount val="3"/>
                <c:pt idx="0">
                  <c:v>3759756.2999999993</c:v>
                </c:pt>
                <c:pt idx="1">
                  <c:v>3859677.4499999997</c:v>
                </c:pt>
                <c:pt idx="2">
                  <c:v>4258995.2</c:v>
                </c:pt>
              </c:numCache>
            </c:numRef>
          </c:val>
        </c:ser>
        <c:ser>
          <c:idx val="1"/>
          <c:order val="1"/>
          <c:tx>
            <c:strRef>
              <c:f>'полезн отп и НТП'!$D$15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357004268529298E-2"/>
                  <c:y val="-2.1574973031283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5657741559953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09074520516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'полезн отп и НТП'!$B$16:$B$18</c:f>
              <c:strCache>
                <c:ptCount val="3"/>
                <c:pt idx="0">
                  <c:v>факт 2020г</c:v>
                </c:pt>
                <c:pt idx="1">
                  <c:v>Утверждено ДКРЕМ</c:v>
                </c:pt>
                <c:pt idx="2">
                  <c:v>факт 2021г</c:v>
                </c:pt>
              </c:strCache>
            </c:strRef>
          </c:cat>
          <c:val>
            <c:numRef>
              <c:f>'полезн отп и НТП'!$D$16:$D$18</c:f>
              <c:numCache>
                <c:formatCode>#,##0</c:formatCode>
                <c:ptCount val="3"/>
                <c:pt idx="0">
                  <c:v>3352239.51</c:v>
                </c:pt>
                <c:pt idx="1">
                  <c:v>3444711.05</c:v>
                </c:pt>
                <c:pt idx="2">
                  <c:v>3836986.5</c:v>
                </c:pt>
              </c:numCache>
            </c:numRef>
          </c:val>
        </c:ser>
        <c:ser>
          <c:idx val="2"/>
          <c:order val="2"/>
          <c:tx>
            <c:strRef>
              <c:f>'полезн отп и НТП'!$E$15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39464493597205E-2"/>
                  <c:y val="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9604190919673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004268529298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'полезн отп и НТП'!$B$16:$B$18</c:f>
              <c:strCache>
                <c:ptCount val="3"/>
                <c:pt idx="0">
                  <c:v>факт 2020г</c:v>
                </c:pt>
                <c:pt idx="1">
                  <c:v>Утверждено ДКРЕМ</c:v>
                </c:pt>
                <c:pt idx="2">
                  <c:v>факт 2021г</c:v>
                </c:pt>
              </c:strCache>
            </c:strRef>
          </c:cat>
          <c:val>
            <c:numRef>
              <c:f>'полезн отп и НТП'!$E$16:$E$18</c:f>
              <c:numCache>
                <c:formatCode>#,##0</c:formatCode>
                <c:ptCount val="3"/>
                <c:pt idx="0">
                  <c:v>405289.76</c:v>
                </c:pt>
                <c:pt idx="1">
                  <c:v>412986.4</c:v>
                </c:pt>
                <c:pt idx="2">
                  <c:v>419752</c:v>
                </c:pt>
              </c:numCache>
            </c:numRef>
          </c:val>
        </c:ser>
        <c:ser>
          <c:idx val="3"/>
          <c:order val="3"/>
          <c:tx>
            <c:strRef>
              <c:f>'полезн отп и НТП'!$F$15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350795498641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741171905316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26309662398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'полезн отп и НТП'!$B$16:$B$18</c:f>
              <c:strCache>
                <c:ptCount val="3"/>
                <c:pt idx="0">
                  <c:v>факт 2020г</c:v>
                </c:pt>
                <c:pt idx="1">
                  <c:v>Утверждено ДКРЕМ</c:v>
                </c:pt>
                <c:pt idx="2">
                  <c:v>факт 2021г</c:v>
                </c:pt>
              </c:strCache>
            </c:strRef>
          </c:cat>
          <c:val>
            <c:numRef>
              <c:f>'полезн отп и НТП'!$F$16:$F$18</c:f>
              <c:numCache>
                <c:formatCode>#,##0</c:formatCode>
                <c:ptCount val="3"/>
                <c:pt idx="0">
                  <c:v>2227.0300000000002</c:v>
                </c:pt>
                <c:pt idx="1">
                  <c:v>1980</c:v>
                </c:pt>
                <c:pt idx="2">
                  <c:v>2256.6999999999998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836352"/>
        <c:axId val="150837888"/>
        <c:axId val="0"/>
      </c:bar3DChart>
      <c:catAx>
        <c:axId val="15083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50837888"/>
        <c:crosses val="autoZero"/>
        <c:auto val="1"/>
        <c:lblAlgn val="ctr"/>
        <c:lblOffset val="100"/>
        <c:noMultiLvlLbl val="0"/>
      </c:catAx>
      <c:valAx>
        <c:axId val="1508378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0836352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504161191414805E-3"/>
                  <c:y val="-5.142332415059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562417871222077E-3"/>
                  <c:y val="-7.713498622589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244260789715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Ремонт!$A$2:$C$2</c:f>
              <c:strCache>
                <c:ptCount val="3"/>
                <c:pt idx="0">
                  <c:v>2020г.</c:v>
                </c:pt>
                <c:pt idx="1">
                  <c:v>Утверждено ДКРЕМ на 2021г.</c:v>
                </c:pt>
                <c:pt idx="2">
                  <c:v>Факт 2021г.</c:v>
                </c:pt>
              </c:strCache>
            </c:strRef>
          </c:cat>
          <c:val>
            <c:numRef>
              <c:f>Ремонт!$A$3:$C$3</c:f>
              <c:numCache>
                <c:formatCode>#,##0</c:formatCode>
                <c:ptCount val="3"/>
                <c:pt idx="0">
                  <c:v>105380</c:v>
                </c:pt>
                <c:pt idx="1">
                  <c:v>101400</c:v>
                </c:pt>
                <c:pt idx="2">
                  <c:v>105003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3627264"/>
        <c:axId val="162129408"/>
        <c:axId val="166473216"/>
      </c:line3DChart>
      <c:catAx>
        <c:axId val="133627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162129408"/>
        <c:crosses val="autoZero"/>
        <c:auto val="1"/>
        <c:lblAlgn val="ctr"/>
        <c:lblOffset val="100"/>
        <c:noMultiLvlLbl val="0"/>
      </c:catAx>
      <c:valAx>
        <c:axId val="1621294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3627264"/>
        <c:crosses val="autoZero"/>
        <c:crossBetween val="between"/>
        <c:majorUnit val="20000"/>
      </c:valAx>
      <c:serAx>
        <c:axId val="16647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62129408"/>
        <c:crosses val="autoZero"/>
      </c:ser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'ПП 21-22'!$A$2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58483162670988E-2"/>
                  <c:y val="-1.1968880909634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8E-44A8-BC28-9B844B443DDA}"/>
                </c:ext>
              </c:extLst>
            </c:dLbl>
            <c:dLbl>
              <c:idx val="1"/>
              <c:layout>
                <c:manualLayout>
                  <c:x val="3.1396207906677614E-3"/>
                  <c:y val="-1.1968880909634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8E-44A8-BC28-9B844B443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2021г</c:v>
                </c:pt>
                <c:pt idx="1">
                  <c:v>Утверждено ДКРЕМ на 2022г</c:v>
                </c:pt>
              </c:strCache>
            </c:strRef>
          </c:cat>
          <c:val>
            <c:numRef>
              <c:f>'ПП 21-22'!$B$2:$C$2</c:f>
              <c:numCache>
                <c:formatCode>#,##0</c:formatCode>
                <c:ptCount val="2"/>
                <c:pt idx="0">
                  <c:v>412986.40399999998</c:v>
                </c:pt>
                <c:pt idx="1">
                  <c:v>408402.70900000003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8E-44A8-BC28-9B844B443DDA}"/>
            </c:ext>
          </c:extLst>
        </c:ser>
        <c:ser>
          <c:idx val="1"/>
          <c:order val="1"/>
          <c:tx>
            <c:strRef>
              <c:f>'ПП 21-22'!$A$3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2021г</c:v>
                </c:pt>
                <c:pt idx="1">
                  <c:v>Утверждено ДКРЕМ на 2022г</c:v>
                </c:pt>
              </c:strCache>
            </c:strRef>
          </c:cat>
          <c:val>
            <c:numRef>
              <c:f>'ПП 21-22'!$B$3:$C$3</c:f>
              <c:numCache>
                <c:formatCode>#,##0</c:formatCode>
                <c:ptCount val="2"/>
                <c:pt idx="0">
                  <c:v>1980</c:v>
                </c:pt>
                <c:pt idx="1">
                  <c:v>1980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8E-44A8-BC28-9B844B443DDA}"/>
            </c:ext>
          </c:extLst>
        </c:ser>
        <c:ser>
          <c:idx val="2"/>
          <c:order val="2"/>
          <c:tx>
            <c:strRef>
              <c:f>'ПП 21-22'!$A$4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558483162671046E-2"/>
                  <c:y val="-1.436265709156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8E-44A8-BC28-9B844B443DDA}"/>
                </c:ext>
              </c:extLst>
            </c:dLbl>
            <c:dLbl>
              <c:idx val="1"/>
              <c:layout>
                <c:manualLayout>
                  <c:x val="-1.2558483162671046E-2"/>
                  <c:y val="-7.1813285457809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8E-44A8-BC28-9B844B443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2021г</c:v>
                </c:pt>
                <c:pt idx="1">
                  <c:v>Утверждено ДКРЕМ на 2022г</c:v>
                </c:pt>
              </c:strCache>
            </c:strRef>
          </c:cat>
          <c:val>
            <c:numRef>
              <c:f>'ПП 21-22'!$B$4:$C$4</c:f>
              <c:numCache>
                <c:formatCode>#,##0</c:formatCode>
                <c:ptCount val="2"/>
                <c:pt idx="0">
                  <c:v>3444711.0499999993</c:v>
                </c:pt>
                <c:pt idx="1">
                  <c:v>3479158.16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8E-44A8-BC28-9B844B443DDA}"/>
            </c:ext>
          </c:extLst>
        </c:ser>
        <c:ser>
          <c:idx val="3"/>
          <c:order val="3"/>
          <c:tx>
            <c:strRef>
              <c:f>'ПП 21-22'!$A$5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98103953338807E-3"/>
                  <c:y val="-1.196888090963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8E-44A8-BC28-9B844B443DDA}"/>
                </c:ext>
              </c:extLst>
            </c:dLbl>
            <c:dLbl>
              <c:idx val="1"/>
              <c:layout>
                <c:manualLayout>
                  <c:x val="1.5698103953338809E-2"/>
                  <c:y val="-7.1813285457809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8E-44A8-BC28-9B844B443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2021г</c:v>
                </c:pt>
                <c:pt idx="1">
                  <c:v>Утверждено ДКРЕМ на 2022г</c:v>
                </c:pt>
              </c:strCache>
            </c:strRef>
          </c:cat>
          <c:val>
            <c:numRef>
              <c:f>'ПП 21-22'!$B$5:$C$5</c:f>
              <c:numCache>
                <c:formatCode>#,##0</c:formatCode>
                <c:ptCount val="2"/>
                <c:pt idx="0">
                  <c:v>3859677.4539999994</c:v>
                </c:pt>
                <c:pt idx="1">
                  <c:v>3889540.8689999999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28E-44A8-BC28-9B844B443D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597568"/>
        <c:axId val="167599104"/>
        <c:axId val="0"/>
      </c:bar3DChart>
      <c:catAx>
        <c:axId val="16759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7599104"/>
        <c:crosses val="autoZero"/>
        <c:auto val="1"/>
        <c:lblAlgn val="ctr"/>
        <c:lblOffset val="100"/>
        <c:noMultiLvlLbl val="0"/>
      </c:catAx>
      <c:valAx>
        <c:axId val="167599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тыс. кВтч</a:t>
                </a:r>
              </a:p>
            </c:rich>
          </c:tx>
          <c:layout>
            <c:manualLayout>
              <c:xMode val="edge"/>
              <c:yMode val="edge"/>
              <c:x val="0.20760334574802022"/>
              <c:y val="0.3234975520340029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67597568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317CC397-1409-4BAD-8551-D2D02BBD352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D5B7516E-F69B-4E8C-88B6-18AC4B386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5336C-609F-4D36-A46F-73A286EE77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7516E-F69B-4E8C-88B6-18AC4B3860A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4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B36B-2A1B-43B5-9853-7F289DD4678D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8A928D-8747-492E-9073-CB7D59B4D5B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80EA-AFF3-4BE1-ADB6-4FB536F8DAFD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AC4D-DF25-40CA-AAEA-175B7281B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F608-9606-4A6B-8A16-18A0764DD9C6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A27B-3971-4E32-8CF8-ED77DC237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946-4590-4009-8FF5-B1EBDA8FC514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7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73ED-5F27-4842-AF45-6ADF46424C29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0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968B-3E35-42BF-8A25-60AD4F7F4D22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3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9E3D-D153-408A-BFA1-F9839ED0955B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6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884-5250-4049-8F3B-7A8821A3BB1B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ACA-4746-4AC6-87A6-8806B2CDEF5C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CD3-9067-482D-B1D5-58A965A4156D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0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A1F-24AE-4049-8063-18F4658ADA1D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709E-20E4-4AF2-834F-E47B890FA459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9806-CEEA-42A6-AE3E-CCCCB122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B28C-5420-4C0F-B463-1BD3FCF50122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40A-2AF8-4A80-AAB2-874633A33875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7129-B7CC-4259-B46E-EFBC38CB7E23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63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4E-8901-4677-BDF3-9A9417F54C65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2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FE33-24BA-4938-AF39-9FABCA81E7D6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8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F03-0D3C-4B1F-AF00-81B9180A8D82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84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00B-8E48-46B0-9041-0222C6F1D911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49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C909-C48D-44ED-BD55-DBF880337F81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13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589E-0576-43E1-94DA-38F26C7C3A12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3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B14-7F4E-403C-9639-375148C5D647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FEED-3694-477A-86C3-7BC88AB2A202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3F82-0271-42FE-A48B-A85C2855F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0357-81C4-478F-897D-B6C9111B5647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8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87C-1CF7-48B3-B1D4-58CC33ADA830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5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D35-22CE-4237-96CC-17EA81B9B080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64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ADC-9A32-40CD-AD79-74CB985EF548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6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EA75-9A6F-453A-9C87-8CAA6AD8CDD4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17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7E5-6CE4-47C9-8420-617EE5324855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7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1A8D-D6D3-492D-9C98-2ACCBF6C2202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21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1583-A530-480F-A311-03C73B75AA92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70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69E-A7DD-41C7-9D60-EA0AEAF07D5B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68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DCA2-EE6A-48ED-9DD3-FF7212DAA2A5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0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AC8D-7C49-4FF1-9265-1DDD898CD24E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E3E0-B3DE-4BD3-BC45-F11772E18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EA8-E51C-4667-B57E-7DDBCD39DB66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1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255-965C-4DC4-8743-C4C6A6716ADE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C8E3-B22D-4833-B07F-B59D7D2A4EA2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8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3D0-AFA6-4659-A329-2D9A7B61F777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18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CBA7-7591-470E-A2F6-F8E4FA744D3D}" type="datetime1">
              <a:rPr lang="ru-RU" smtClean="0">
                <a:solidFill>
                  <a:srgbClr val="B4DCFA"/>
                </a:solidFill>
              </a:rPr>
              <a:t>21.04.2022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0A52D5-033A-460F-A5DF-046CE45E21C5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A578E3-9B98-45E9-86A1-164243DC7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A9AF-5E15-4509-B492-C30704FA0BCE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2534-20F7-4306-B7FE-14BA2D3E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7BA6-6762-45A6-BDA5-1395AC59D655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63EA-B8B1-40BB-BFB5-AE959816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2964-B610-4E1F-9C32-EFEC3BECA612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6C30-1553-487C-BE73-2D4E19188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E0FB-D215-4456-8AA6-5A8121CF0AA5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843E-F922-47E7-9C5A-64F371C8A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86CD978-A83C-4B67-8F65-BBB78F65BDB5}" type="datetime1">
              <a:rPr lang="ru-RU" smtClean="0">
                <a:solidFill>
                  <a:srgbClr val="438086"/>
                </a:solidFill>
              </a:rPr>
              <a:t>21.04.2022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1AC6339-95AD-423E-A4C9-4673F9159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2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D9C45-FBF5-4606-8983-29B10196E8D2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21.04.2022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BFEB-E77D-47A7-AA6D-26B9A18D1950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21.04.2022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E0FE4-F362-4488-B600-9E4DA37A1645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21.04.2022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98" y="3933056"/>
            <a:ext cx="5765388" cy="5040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«Астана – Региональная Электросетевая Компания»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716016" y="692696"/>
            <a:ext cx="4412863" cy="1935082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  <a:t>Отчет перед потребителями</a:t>
            </a:r>
            <a:b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  <a:t>о деятельности </a:t>
            </a:r>
            <a:b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  <a:t>за </a:t>
            </a:r>
            <a:r>
              <a:rPr lang="ru-RU" sz="2800" b="1" dirty="0" smtClean="0">
                <a:solidFill>
                  <a:srgbClr val="FFFFCC"/>
                </a:solidFill>
                <a:latin typeface="Arial" charset="0"/>
                <a:cs typeface="Arial" charset="0"/>
              </a:rPr>
              <a:t>2021 </a:t>
            </a:r>
            <a: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  <a:t>год</a:t>
            </a:r>
            <a:endParaRPr lang="ru-RU" sz="2800" b="1" dirty="0">
              <a:solidFill>
                <a:srgbClr val="FFFFCC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0" y="5373216"/>
            <a:ext cx="1055879" cy="10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C197A0-7A2A-4590-B56B-034BEFAF7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470172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37450" y="86643"/>
            <a:ext cx="7572428" cy="89408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5. Проектно-изыскательские работы</a:t>
            </a:r>
          </a:p>
          <a:p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6.Приобретение основных средств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228184" y="1052736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09525"/>
              </p:ext>
            </p:extLst>
          </p:nvPr>
        </p:nvGraphicFramePr>
        <p:xfrm>
          <a:off x="219208" y="1437906"/>
          <a:ext cx="8208912" cy="38383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6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7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3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7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25718" marB="2571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T="25718" marB="2571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631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829">
                <a:tc gridSpan="7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Проектно-изыскательские работы, в том числе:</a:t>
                      </a:r>
                    </a:p>
                  </a:txBody>
                  <a:tcPr marL="12700" marR="12700" marT="714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168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"Внедрение телемеханики в РП, ТП-10/0,4 кВ (69 шт.)"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29 346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24 944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30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Экспертиза проектов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792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31 214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190">
                <a:tc gridSpan="2">
                  <a:txBody>
                    <a:bodyPr/>
                    <a:lstStyle/>
                    <a:p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Приобретение основных средств, в том числе: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618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спецтехники (топливозаправщик)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штука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14 696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618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14 696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4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Информация об основных финансово-экономических показателях деятельности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АО «Астана-РЭК» за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005"/>
            <a:ext cx="936104" cy="8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6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836712"/>
            <a:ext cx="8352928" cy="5832648"/>
          </a:xfrm>
        </p:spPr>
        <p:txBody>
          <a:bodyPr>
            <a:normAutofit fontScale="85000" lnSpcReduction="20000"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году Приказом Департамента Комитета по регулированию естественных монополий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национальной экономики Республики Казахстан по городу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-Султан №61-ОД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года был утвержден предельный уровень тарифа 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2021-2025гг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11480" lvl="1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год в размере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4,07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тенге за 1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без учета НДС.</a:t>
            </a:r>
          </a:p>
          <a:p>
            <a:pPr marL="11430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5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Действующие тарифы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2021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года:</a:t>
            </a:r>
          </a:p>
          <a:p>
            <a:pPr marL="825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1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01.01.21 </a:t>
            </a:r>
            <a:r>
              <a:rPr lang="ru-RU" sz="1900" b="1" dirty="0">
                <a:latin typeface="Times New Roman" pitchFamily="18" charset="0"/>
                <a:ea typeface="Calibri"/>
                <a:cs typeface="Times New Roman" pitchFamily="18" charset="0"/>
              </a:rPr>
              <a:t>года по </a:t>
            </a:r>
            <a:r>
              <a:rPr lang="ru-RU" sz="1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31.03.21 </a:t>
            </a:r>
            <a:r>
              <a:rPr lang="ru-RU" sz="1900" b="1" dirty="0">
                <a:latin typeface="Times New Roman" pitchFamily="18" charset="0"/>
                <a:ea typeface="Calibri"/>
                <a:cs typeface="Times New Roman" pitchFamily="18" charset="0"/>
              </a:rPr>
              <a:t>года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в размере </a:t>
            </a:r>
            <a:r>
              <a:rPr lang="ru-RU" sz="1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3,25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тенге за 1 </a:t>
            </a:r>
            <a:r>
              <a:rPr lang="ru-RU" sz="1900" dirty="0" err="1"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 без учета НДС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запрет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введение утвержденного тарифа 4,07 тенге/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1 квартале 2021г (письмо ГУ «Управление топливно-энергетического комплекса и коммунального хозяйства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г.Нур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-Султан» от 01.02.2021г 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509-09-05/Б/Р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  <a:endParaRPr lang="ru-RU" sz="1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5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1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01.04.21 </a:t>
            </a:r>
            <a:r>
              <a:rPr lang="ru-RU" sz="1900" b="1" dirty="0">
                <a:latin typeface="Times New Roman" pitchFamily="18" charset="0"/>
                <a:ea typeface="Calibri"/>
                <a:cs typeface="Times New Roman" pitchFamily="18" charset="0"/>
              </a:rPr>
              <a:t>года по </a:t>
            </a:r>
            <a:r>
              <a:rPr lang="ru-RU" sz="1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30.04.21 </a:t>
            </a:r>
            <a:r>
              <a:rPr lang="ru-RU" sz="1900" b="1" dirty="0">
                <a:latin typeface="Times New Roman" pitchFamily="18" charset="0"/>
                <a:ea typeface="Calibri"/>
                <a:cs typeface="Times New Roman" pitchFamily="18" charset="0"/>
              </a:rPr>
              <a:t>года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4,07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тенге за 1 </a:t>
            </a:r>
            <a:r>
              <a:rPr lang="ru-RU" sz="19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без учета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НДС.</a:t>
            </a:r>
            <a:endParaRPr lang="ru-RU" sz="1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5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 01.05.21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по 30.11.21 – 4,23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тенге за 1 </a:t>
            </a:r>
            <a:r>
              <a:rPr lang="ru-RU" sz="19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без учета НДС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изменение утвержденного тарифа на передачу электрической энергии до истечения срока действия, на которое повлияло увеличение стоимости стратегического товара - электрической энергии - Приказом Министра энергетики  Республики Казахстан от 30 марта 2021 года  №108 «О внесении изменений  в приказ Министерства энергетики Республики Казахстан от 14 декабря 2018 года №514 «Об утверждении предельных тарифов на электрическую энергию» увеличен тариф по АО «Астана-Энергия» с 6,17 до 7,77 тенге/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или на 25,9%;</a:t>
            </a:r>
          </a:p>
          <a:p>
            <a:pPr marL="114300" indent="0" algn="just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01.12.21 по 31.12.21 – 4,09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тенге за 1 </a:t>
            </a:r>
            <a:r>
              <a:rPr lang="ru-RU" sz="19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без учета НДС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введение временного компенсирующего тарифа – неисполнение инвестиционной программы за 2016-2020гг (приказ ДКРЕМ №96-ОД от 29.10.2021г.).</a:t>
            </a:r>
          </a:p>
          <a:p>
            <a:pPr marL="11430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Среднегодовой тариф сложился на уровне 3,92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тенге за 1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без учета НДС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6152"/>
            <a:ext cx="8280920" cy="7078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Тарифы на передачу и распределение электрической энергии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9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8189"/>
            <a:ext cx="8208912" cy="7078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Возврат потребителям  суммы через компенсирующий тариф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41210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2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0529" y="102634"/>
            <a:ext cx="5237908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Финансовые результаты АО «Астана-РЭК»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081382" y="713476"/>
            <a:ext cx="1173924" cy="32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563575"/>
              </p:ext>
            </p:extLst>
          </p:nvPr>
        </p:nvGraphicFramePr>
        <p:xfrm>
          <a:off x="336779" y="877777"/>
          <a:ext cx="7905751" cy="543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9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Информация об объемах предоставленных регулируемых услуг за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01676" y="116632"/>
            <a:ext cx="7848872" cy="7078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Динамика 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7308304" y="639964"/>
            <a:ext cx="1270694" cy="369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кВтч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60956"/>
              </p:ext>
            </p:extLst>
          </p:nvPr>
        </p:nvGraphicFramePr>
        <p:xfrm>
          <a:off x="323529" y="6165304"/>
          <a:ext cx="7488831" cy="496352"/>
        </p:xfrm>
        <a:graphic>
          <a:graphicData uri="http://schemas.openxmlformats.org/drawingml/2006/table">
            <a:tbl>
              <a:tblPr/>
              <a:tblGrid>
                <a:gridCol w="216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3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потери в % от отпуска в сеть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10,78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317684"/>
              </p:ext>
            </p:extLst>
          </p:nvPr>
        </p:nvGraphicFramePr>
        <p:xfrm>
          <a:off x="68573" y="548680"/>
          <a:ext cx="8181975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2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8" cy="490066"/>
          </a:xfrm>
          <a:solidFill>
            <a:schemeClr val="bg1"/>
          </a:solidFill>
        </p:spPr>
        <p:txBody>
          <a:bodyPr wrap="square" rtlCol="0"/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Информация об объемах предоставленных регулируемых услуг за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2021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36037"/>
              </p:ext>
            </p:extLst>
          </p:nvPr>
        </p:nvGraphicFramePr>
        <p:xfrm>
          <a:off x="467544" y="476672"/>
          <a:ext cx="7704856" cy="6283324"/>
        </p:xfrm>
        <a:graphic>
          <a:graphicData uri="http://schemas.openxmlformats.org/drawingml/2006/table">
            <a:tbl>
              <a:tblPr/>
              <a:tblGrid>
                <a:gridCol w="563861"/>
                <a:gridCol w="3906217"/>
                <a:gridCol w="1617389"/>
                <a:gridCol w="1617389"/>
              </a:tblGrid>
              <a:tr h="5760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потребителей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Утверждено в тарифной смете на 2021 год,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за 2021 год,         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"Астанаэнергосбыт"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1 906 420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2 006 661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Сторонние организации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1 538 291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1 830 326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"Астана-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теплотранзит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48 975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51 273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"Астана-Энергия"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68 506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3 760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ГКП "Астана Су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Арнасы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93 047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93 452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"Астана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қалалық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жарық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350 000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219 809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ЭнергоКомпани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-ПВ"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318 222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502 881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"АРЭК"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23 900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24 619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"АРЭК-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Энергосбыт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143 405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159 978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ТОО"Компания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Астана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холдинг"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42 536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73 016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Самға-Энерго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314 781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287 617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Теміржолэнерго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45 000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46 630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34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филиал АО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НК"КТЖ"Дирекция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магистральной сети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1 577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"Компания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2.13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Smart Energy Hub"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40 000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173 052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2.14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SilkWayEnergy",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48 118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80 346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2.15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GorSvetGroup"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24 232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KB ENTERPRISES"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2.17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канал им.К.Сатпаева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2.18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"ЭнерджиКоммерц"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2 974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2.19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Prime Energy Resources"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7 933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2.20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"Транзитэнергосервис"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29 326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"Росэлко Трэйд"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27 072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"КазЭнергоХолдинг"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13 552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2.23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Energy Provision"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2 962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2.24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Astana Ceramic"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1 078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2.25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Consolidated Energy Kazakhstan"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1 649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"Кадаско-А"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23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3 444 711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3 836 986</a:t>
                      </a:r>
                    </a:p>
                  </a:txBody>
                  <a:tcPr marL="5473" marR="5473" marT="5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8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Работа с потребителями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268072" cy="4800600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работа с потребителями заключается в обеспечении надежности и качества передаваемой электроэнергии по сетям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энергооборудованию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АО «Астана-РЭК».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Напряжение, частота и режим нагрузок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соответствовали ГОСТу 13109-97 «Нормы качества электрической энергии в системах электроснабжения общего назначения».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Выявляемые в рабочем порядке несоответствия устранялись работниками АО «Астана-РЭК» незамедлительно и в полном объеме.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2EA0-6830-40BE-AB86-43CAD161B13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Информация об исполнении утвержденной уполномоченным органом тарифной сметы за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 по передаче и распределению электроэнергии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4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539552" y="2626158"/>
            <a:ext cx="8083883" cy="25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передача электрической энергии, эксплуатация электрических сетей и подстанций</a:t>
            </a:r>
          </a:p>
          <a:p>
            <a:pPr marL="109537" eaLnBrk="0" hangingPunct="0">
              <a:buClr>
                <a:srgbClr val="758085">
                  <a:lumMod val="50000"/>
                </a:srgbClr>
              </a:buClr>
              <a:defRPr/>
            </a:pPr>
            <a:endParaRPr lang="ru-RU" sz="2400" dirty="0">
              <a:ln w="1905"/>
              <a:solidFill>
                <a:srgbClr val="2F589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эксплуатация и техническое обслуживание электротехнического хозяйства в составе подстанций, электросетей, распределительных устройств, релейной защиты и автоматики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95536" y="836712"/>
            <a:ext cx="7935309" cy="10001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u="sng" dirty="0">
                <a:ln w="1905"/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  <a:t> деятельности </a:t>
            </a:r>
            <a:b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  <a:t>АО «Астана – Региональная </a:t>
            </a:r>
            <a:r>
              <a:rPr lang="ru-RU" sz="2400" b="1" dirty="0" err="1">
                <a:ln w="1905"/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  <a:t> Компания»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4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2284"/>
            <a:ext cx="756084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Информация об исполнении утвержденной тарифной сметы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41738"/>
              </p:ext>
            </p:extLst>
          </p:nvPr>
        </p:nvGraphicFramePr>
        <p:xfrm>
          <a:off x="395535" y="836712"/>
          <a:ext cx="7776864" cy="5688631"/>
        </p:xfrm>
        <a:graphic>
          <a:graphicData uri="http://schemas.openxmlformats.org/drawingml/2006/table">
            <a:tbl>
              <a:tblPr/>
              <a:tblGrid>
                <a:gridCol w="608956"/>
                <a:gridCol w="2968655"/>
                <a:gridCol w="900745"/>
                <a:gridCol w="1179851"/>
                <a:gridCol w="1179851"/>
                <a:gridCol w="938806"/>
              </a:tblGrid>
              <a:tr h="763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Утвержденная тарифная смета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Фактически сложившиеся показатели за                         2021г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Отклонение, в %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всего,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12 801 955,2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12 774 902,9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422 226,6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417 800,2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Сырье и материалы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303 846,7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301 830,3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90 123,5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85 617,0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28 256,4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30 352,9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оплату труда,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3 561 942,4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3 390 135,4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производственного персонала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3 222 019,4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3 076 348,7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и социальные отчисления, ОСМС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339 923,0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313 786,7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3 909 913,2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4 021 372,2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нормативные технические потери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4 376 071,17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4 422 573,93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услуги системного оператора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37 312,8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38 153,8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38 117,3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41 778,7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ремонт, не приводящий к увеличению стоимости основных фондов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10 155,4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10 984,4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Текущий ремонт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27 961,9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30 794,3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услуги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6 051,8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6 286,4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450 319,9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436 802,3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8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167"/>
            <a:ext cx="756084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0589"/>
              </p:ext>
            </p:extLst>
          </p:nvPr>
        </p:nvGraphicFramePr>
        <p:xfrm>
          <a:off x="395537" y="476675"/>
          <a:ext cx="7848870" cy="6120676"/>
        </p:xfrm>
        <a:graphic>
          <a:graphicData uri="http://schemas.openxmlformats.org/drawingml/2006/table">
            <a:tbl>
              <a:tblPr/>
              <a:tblGrid>
                <a:gridCol w="648071"/>
                <a:gridCol w="2990083"/>
                <a:gridCol w="1109339"/>
                <a:gridCol w="1109339"/>
                <a:gridCol w="1109339"/>
                <a:gridCol w="882699"/>
              </a:tblGrid>
              <a:tr h="7870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Утвержденная тарифная смета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Фактически сложившиеся показатели за                    2021г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Отклонение, в %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периода, всего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998 845,7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963 532,1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расходы, всего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998 845,7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963 532,1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административного персонала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246 728,4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238 229,8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и социальные отчисления, ОСМС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26 029,8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23 440,8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платежи и сборы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667 205,4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640 786,4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10 477,7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7 614,3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-27,3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1 133,2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855,6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4 486,9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4 311,0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услуги (вывоз ТБО, водоснабжение и канализация, энергия)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6 771,6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7 256,2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Аудиторские услуги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банка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451,3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расходы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33 856,1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38 886,6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выплату вознаграждений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13 800 800,9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13 738 434,9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557 795,4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1 304 989,4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14 358 596,3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15 043 424,3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кВтч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3 444 711,1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3 836 986,5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кВтч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412 986,4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419 752,0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(без НДС)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тенге/кВтч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0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67852"/>
              </p:ext>
            </p:extLst>
          </p:nvPr>
        </p:nvGraphicFramePr>
        <p:xfrm>
          <a:off x="251520" y="3717032"/>
          <a:ext cx="7954889" cy="278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1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21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ДКРЕМ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(план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67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 капитальный ремонт,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05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101 400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38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Приводящий к увеличению стоимости (инвестиции)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73 728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63 283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T="25718" marB="2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63 225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25718" marB="2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2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 приводящий к увеличению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стоимости (текущий и капитальный -производственные расходы)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31 652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(КР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4 695+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26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(КР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10 155+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27 962)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(КР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10 984+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794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6946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690160"/>
              </p:ext>
            </p:extLst>
          </p:nvPr>
        </p:nvGraphicFramePr>
        <p:xfrm>
          <a:off x="467544" y="908721"/>
          <a:ext cx="756084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164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68752" cy="10772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Перспективы деятельности АО «Астана-РЭК»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8" y="398249"/>
            <a:ext cx="790980" cy="7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07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869" y="253627"/>
            <a:ext cx="8424936" cy="7078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Тарифы на передачу и распределение электрической энергии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11033"/>
              </p:ext>
            </p:extLst>
          </p:nvPr>
        </p:nvGraphicFramePr>
        <p:xfrm>
          <a:off x="323527" y="1340768"/>
          <a:ext cx="7992889" cy="2016224"/>
        </p:xfrm>
        <a:graphic>
          <a:graphicData uri="http://schemas.openxmlformats.org/drawingml/2006/table">
            <a:tbl>
              <a:tblPr/>
              <a:tblGrid>
                <a:gridCol w="864097"/>
                <a:gridCol w="1944216"/>
                <a:gridCol w="1075197"/>
                <a:gridCol w="1369793"/>
                <a:gridCol w="1369793"/>
                <a:gridCol w="1369793"/>
              </a:tblGrid>
              <a:tr h="2476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регулируемой услуги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Тарифы по передаче электрической энергии, тенге/кВтч без НДС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01.01.22г по 30.06.22г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(письмо ДКРЕМ №03-13/46/48 от 14.01.22г) – реализация поручений Главы государства от 05.01.22г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01.01.22 по 30.11.22г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-ВКТ (приказ ДКРЕМ №96-ОД от 29.10.2021г.)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01.01.22г по 31.12.22г (приказ ДКРЕМ №61-ОД от 05.11.2020г.)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Передача электрической энергии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26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0168" y="5720680"/>
            <a:ext cx="588336" cy="228600"/>
          </a:xfrm>
        </p:spPr>
        <p:txBody>
          <a:bodyPr vert="horz" lIns="0" tIns="0" rIns="0" bIns="0" anchor="ctr"/>
          <a:lstStyle/>
          <a:p>
            <a:fld id="{725C68B6-61C2-468F-89AB-4B9F7531AA68}" type="slidenum">
              <a:rPr lang="ru-RU" sz="2000">
                <a:solidFill>
                  <a:prstClr val="white"/>
                </a:solidFill>
              </a:rPr>
              <a:pPr/>
              <a:t>25</a:t>
            </a:fld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824" y="5875112"/>
            <a:ext cx="78335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- среднегодовой тариф без учета временного компенсирующего тарифа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40793"/>
              </p:ext>
            </p:extLst>
          </p:nvPr>
        </p:nvGraphicFramePr>
        <p:xfrm>
          <a:off x="467544" y="1124744"/>
          <a:ext cx="7493000" cy="435864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2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Утвержденная тарифная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смета*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на предоставление услуг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13 800,7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14 358,5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15 646,5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Объём оказываемых услуг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3 444,7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млн.кВтч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тенге/кВтч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824" y="341040"/>
            <a:ext cx="7344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Утвержденная тарифная смета на 2021-2022 годы</a:t>
            </a:r>
          </a:p>
        </p:txBody>
      </p:sp>
    </p:spTree>
    <p:extLst>
      <p:ext uri="{BB962C8B-B14F-4D97-AF65-F5344CB8AC3E}">
        <p14:creationId xmlns:p14="http://schemas.microsoft.com/office/powerpoint/2010/main" val="4256302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208" y="5832628"/>
            <a:ext cx="7897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Нормативные потери утверждены Департаментом Комитета по регулированию естественных монополий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национальной экономики Республики Казахстан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по городу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-Султан на 2021 год в размере  10,7%, на 2022 год в размере 10,5%.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251520" y="116632"/>
            <a:ext cx="7920880" cy="28889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Производственная деятельность на 2021-2022 годы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784601"/>
              </p:ext>
            </p:extLst>
          </p:nvPr>
        </p:nvGraphicFramePr>
        <p:xfrm>
          <a:off x="251520" y="528273"/>
          <a:ext cx="8090149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065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42853"/>
            <a:ext cx="808941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КАПИТАЛЬНЫХ РЕМОНТОВ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6345444"/>
            <a:ext cx="7416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планируется собственными силами предприятия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4434"/>
              </p:ext>
            </p:extLst>
          </p:nvPr>
        </p:nvGraphicFramePr>
        <p:xfrm>
          <a:off x="259595" y="692696"/>
          <a:ext cx="8044097" cy="551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1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3447">
                  <a:extLst>
                    <a:ext uri="{9D8B030D-6E8A-4147-A177-3AD203B41FA5}">
                      <a16:colId xmlns="" xmlns:a16="http://schemas.microsoft.com/office/drawing/2014/main" val="1981033639"/>
                    </a:ext>
                  </a:extLst>
                </a:gridCol>
                <a:gridCol w="9742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75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42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75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63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64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приводящий к увеличению стоимости основных средств (в рамках инвестиционной программы) в том, числе: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38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РП, ТП, КТП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29 789</a:t>
                      </a: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95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ВЛ-10кВ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26,33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23,45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85 789</a:t>
                      </a: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95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ВЛ-0,4кВ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106 660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330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239 125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224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006</a:t>
                      </a:r>
                      <a:endParaRPr lang="ru-RU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3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2474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не приводящий к увеличению стоимости основных средств (в рамках тарифа) в том, числе: 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28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РП, ТП, КТП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</a:t>
                      </a: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38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ВЛ-10кВ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2532921227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ВЛ-0,4кВ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863579118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ВЛ-110кВ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5,145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1 087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767201719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 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1 498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</a:t>
                      </a: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276717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63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95536" y="116632"/>
            <a:ext cx="7862636" cy="79057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Утвержденная инвестиционная программа на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71198"/>
              </p:ext>
            </p:extLst>
          </p:nvPr>
        </p:nvGraphicFramePr>
        <p:xfrm>
          <a:off x="395535" y="1268760"/>
          <a:ext cx="7862637" cy="447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0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0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2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     тыс. тенге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     тыс. тенге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устаревшего оборудования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228 377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Релейная защита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547 982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517 698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3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автоматизированной системы коммерческого учета электроэнергии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696 257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1 007 019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314 999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126 839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объектов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5 983 231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2 642 910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7 770 846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4 515 244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6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53"/>
            <a:ext cx="8089411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Планы развития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АО «Астана – РЭК»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85171"/>
              </p:ext>
            </p:extLst>
          </p:nvPr>
        </p:nvGraphicFramePr>
        <p:xfrm>
          <a:off x="225025" y="1052736"/>
          <a:ext cx="8091391" cy="4999161"/>
        </p:xfrm>
        <a:graphic>
          <a:graphicData uri="http://schemas.openxmlformats.org/drawingml/2006/table">
            <a:tbl>
              <a:tblPr/>
              <a:tblGrid>
                <a:gridCol w="5859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1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60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инвестиционной программы 2021-2025г.г.</a:t>
                      </a:r>
                      <a:endParaRPr lang="ru-RU" sz="20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2000" b="1" i="0" u="none" strike="noStrike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b="1" i="0" u="none" strike="noStrike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13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Реконструкция ПС «Левобережная»,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«ПНФ»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777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«Центральная», «Керамика»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2023- 2024г.г.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77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Замена кабельных линий 10/0,4кВ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2022-2025г.г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73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Замена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 в РП,ТП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2022-2025г.г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Внедрение телемеханики в РП,ТП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2022-2025г.г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Реконструкция ПС «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Арман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Внедрение АСКУЭ юридических лиц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2022-2025г.г.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Модернизация автоматизированной системы диспетчерского                  управления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01896" y="188640"/>
            <a:ext cx="7935309" cy="4946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ln w="1905"/>
                <a:latin typeface="Times New Roman" pitchFamily="18" charset="0"/>
                <a:cs typeface="Times New Roman" pitchFamily="18" charset="0"/>
              </a:rPr>
              <a:t>Техническая характеристика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93467"/>
              </p:ext>
            </p:extLst>
          </p:nvPr>
        </p:nvGraphicFramePr>
        <p:xfrm>
          <a:off x="179514" y="683261"/>
          <a:ext cx="8157690" cy="5735827"/>
        </p:xfrm>
        <a:graphic>
          <a:graphicData uri="http://schemas.openxmlformats.org/drawingml/2006/table">
            <a:tbl>
              <a:tblPr firstRow="1" firstCol="1" bandRow="1"/>
              <a:tblGrid>
                <a:gridCol w="2366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9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35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98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37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8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оборудования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101,684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134,848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140,552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168,524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228,891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299,017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208,981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310,956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1 684,4106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1 804,783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1 866,749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2 140,219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2 346,915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КЛ-6кВ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942,7247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993,797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999,126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1 111,556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1 181,436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124,588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124,588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148,633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149,569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144,953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202,255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332,569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329,31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326,09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350,04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356,339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442,495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437,774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442,679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508,734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ЛЭП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4 027,29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4 294,99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4 303,931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4 967,08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5 458,94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ПС-220кВ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ПС-110кВ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РП, ТП, КТП-10/0,4кВ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1 318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1 366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1 386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1 528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997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Износ электрооборудования и электрических сетей по годам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29,4 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30,6 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условных единиц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у.е.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75 153,21</a:t>
                      </a: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77 838,9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79 565,47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91 649,29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96 313,63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АО «Астана-РЭК»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004"/>
            <a:ext cx="864096" cy="8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620000" cy="43204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Исполнение инвестиционной программы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год по разделам: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666787"/>
              </p:ext>
            </p:extLst>
          </p:nvPr>
        </p:nvGraphicFramePr>
        <p:xfrm>
          <a:off x="251520" y="908720"/>
          <a:ext cx="7992888" cy="53397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9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8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045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План,         тыс. тенге</a:t>
                      </a: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Факт,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Откл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, +/-</a:t>
                      </a:r>
                    </a:p>
                    <a:p>
                      <a:pPr algn="ctr"/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63 283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63 225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Замена устаревшего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 и ЛЭП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115 885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77 958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-37 927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45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Автоматизированная система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коммерческого учета электроэнергии</a:t>
                      </a: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13 455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13 455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объектов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955 899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801 533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-154 366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31 214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26 812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-4 402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основных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14 821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14 696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-125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за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счет экономии</a:t>
                      </a: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40 434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40 434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1 194 557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1 038 115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-156 442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67544" y="22385"/>
            <a:ext cx="7703665" cy="103035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1.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Капитальный ремонт, приводящий к увеличению стоимости основных средств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19609" y="1117663"/>
            <a:ext cx="2173434" cy="233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4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0837" y="4103817"/>
            <a:ext cx="589744" cy="4103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58743" y="4147971"/>
            <a:ext cx="589744" cy="4103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43808" y="4126257"/>
            <a:ext cx="837931" cy="40813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20272" y="4119991"/>
            <a:ext cx="837931" cy="40813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graphicFrame>
        <p:nvGraphicFramePr>
          <p:cNvPr id="16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061143"/>
              </p:ext>
            </p:extLst>
          </p:nvPr>
        </p:nvGraphicFramePr>
        <p:xfrm>
          <a:off x="384435" y="1375090"/>
          <a:ext cx="7786774" cy="27287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74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56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75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Наименование мероприятий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изм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7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Кол-во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3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ВЛ-10кВ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18,93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17 656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16 409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7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ВЛ-0,4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16,56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26 673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8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1.3. </a:t>
                      </a:r>
                    </a:p>
                  </a:txBody>
                  <a:tcPr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РП, ТП, КТП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20 143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5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63 283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63 225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4205"/>
            <a:ext cx="18843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76" y="4534394"/>
            <a:ext cx="19685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22" y="4528128"/>
            <a:ext cx="193198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76" y="4509443"/>
            <a:ext cx="184150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93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66954" y="116632"/>
            <a:ext cx="7920880" cy="82809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2.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Замена устаревшего оборудования, в том числе:</a:t>
            </a:r>
          </a:p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588224" y="1074803"/>
            <a:ext cx="2198618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11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444078"/>
              </p:ext>
            </p:extLst>
          </p:nvPr>
        </p:nvGraphicFramePr>
        <p:xfrm>
          <a:off x="164802" y="1144039"/>
          <a:ext cx="8151613" cy="53215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0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6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731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25718" marB="2571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T="25718" marB="2571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T="25718" marB="2571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1363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аккумуляторной батареи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компл.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27 668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23 993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9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выпрямительного устройства на ПС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компл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37 857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18 165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9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сетевого монитора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элегаза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(3-026-R114) на ПС "Левобережная"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шт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2 873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2 800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Замена устройства РПН на ПС "ПНФ"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компл.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47 487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33 000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4584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115 885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77 958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04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7505" y="178645"/>
            <a:ext cx="8280920" cy="844107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3. Автоматизированная система коммерческого учета электроэнергии.                                         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4.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и реконструкция объектов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8977" y="989864"/>
            <a:ext cx="1986584" cy="256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88565"/>
              </p:ext>
            </p:extLst>
          </p:nvPr>
        </p:nvGraphicFramePr>
        <p:xfrm>
          <a:off x="107503" y="1241348"/>
          <a:ext cx="8136905" cy="55398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5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5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88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№ п/п</a:t>
                      </a:r>
                    </a:p>
                  </a:txBody>
                  <a:tcPr marT="25718" marB="2571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Наименование мероприятий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План</a:t>
                      </a:r>
                    </a:p>
                  </a:txBody>
                  <a:tcPr marT="25718" marB="2571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Факт</a:t>
                      </a:r>
                    </a:p>
                  </a:txBody>
                  <a:tcPr marT="25718" marB="2571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308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Кол-во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462">
                <a:tc gridSpan="7"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Автоматизированная система коммерческого учета электроэнергии:</a:t>
                      </a:r>
                    </a:p>
                  </a:txBody>
                  <a:tcPr marL="12700" marR="12700" marT="714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4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АСКУЭ юридических лиц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989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864">
                <a:tc gridSpan="7">
                  <a:txBody>
                    <a:bodyPr/>
                    <a:lstStyle/>
                    <a:p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объектов: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81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"ПНФ"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778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"Левобережная"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78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КЛ-10 кВ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78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видеонаблюдения на ПС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110 681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99 559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53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Разукрупнение существующих ЛЭП-0,4 кВ 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Сарыаркинский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196 606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124 150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64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ВЛ-10 кВ на КЛ-10 кВ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36 263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36 263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53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"Новая" в части монтажа фильтра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нейтралеобразующего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77 758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53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 разработка ГИС (второй этап, модификация ПО)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7113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Терминалы защит для установки в РП,ТП-10/0,4 кВ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381 272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312 518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262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устройств в панелях защит на ПС 110 кВ, РП,ТП-10/0,4 кВ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44 791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43 448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955 899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801 533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54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798887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938587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0" y="508167"/>
            <a:ext cx="39084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9" y="524962"/>
            <a:ext cx="39385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306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2397</Words>
  <Application>Microsoft Office PowerPoint</Application>
  <PresentationFormat>Экран (4:3)</PresentationFormat>
  <Paragraphs>1068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Городская</vt:lpstr>
      <vt:lpstr>Соседство</vt:lpstr>
      <vt:lpstr>1_Соседство</vt:lpstr>
      <vt:lpstr>2_Соседство</vt:lpstr>
      <vt:lpstr>Отчет перед потребителями о деятельности  за 2021 год</vt:lpstr>
      <vt:lpstr>Презентация PowerPoint</vt:lpstr>
      <vt:lpstr>Презентация PowerPoint</vt:lpstr>
      <vt:lpstr>Инвестиционная программа  АО «Астана-РЭК»  за 2021 год</vt:lpstr>
      <vt:lpstr>Исполнение инвестиционной программы на 2021 год по разделам: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финансово-экономических показателях деятельности  АО «Астана-РЭК» за 2021 год</vt:lpstr>
      <vt:lpstr>Презентация PowerPoint</vt:lpstr>
      <vt:lpstr>Презентация PowerPoint</vt:lpstr>
      <vt:lpstr>Презентация PowerPoint</vt:lpstr>
      <vt:lpstr>Информация об объемах предоставленных регулируемых услуг за 2021 год</vt:lpstr>
      <vt:lpstr>Презентация PowerPoint</vt:lpstr>
      <vt:lpstr>Информация об объемах предоставленных регулируемых услуг за 2021 год</vt:lpstr>
      <vt:lpstr>Работа с потребителями</vt:lpstr>
      <vt:lpstr>Информация об исполнении утвержденной уполномоченным органом тарифной сметы за 2021 год по передаче и распределению электроэнергии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перед потребителями  по исполнению тарифной сметы</dc:title>
  <dc:creator>Юзер</dc:creator>
  <cp:lastModifiedBy>Трапезников Михаил</cp:lastModifiedBy>
  <cp:revision>279</cp:revision>
  <cp:lastPrinted>2022-04-07T03:03:03Z</cp:lastPrinted>
  <dcterms:created xsi:type="dcterms:W3CDTF">2014-03-26T05:40:40Z</dcterms:created>
  <dcterms:modified xsi:type="dcterms:W3CDTF">2022-04-21T02:42:24Z</dcterms:modified>
</cp:coreProperties>
</file>