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816" r:id="rId2"/>
    <p:sldMasterId id="2147483828" r:id="rId3"/>
    <p:sldMasterId id="2147483840" r:id="rId4"/>
  </p:sldMasterIdLst>
  <p:notesMasterIdLst>
    <p:notesMasterId r:id="rId37"/>
  </p:notesMasterIdLst>
  <p:sldIdLst>
    <p:sldId id="256" r:id="rId5"/>
    <p:sldId id="259" r:id="rId6"/>
    <p:sldId id="342" r:id="rId7"/>
    <p:sldId id="341" r:id="rId8"/>
    <p:sldId id="343" r:id="rId9"/>
    <p:sldId id="345" r:id="rId10"/>
    <p:sldId id="346" r:id="rId11"/>
    <p:sldId id="351" r:id="rId12"/>
    <p:sldId id="368" r:id="rId13"/>
    <p:sldId id="604" r:id="rId14"/>
    <p:sldId id="605" r:id="rId15"/>
    <p:sldId id="376" r:id="rId16"/>
    <p:sldId id="358" r:id="rId17"/>
    <p:sldId id="296" r:id="rId18"/>
    <p:sldId id="333" r:id="rId19"/>
    <p:sldId id="339" r:id="rId20"/>
    <p:sldId id="309" r:id="rId21"/>
    <p:sldId id="373" r:id="rId22"/>
    <p:sldId id="374" r:id="rId23"/>
    <p:sldId id="603" r:id="rId24"/>
    <p:sldId id="335" r:id="rId25"/>
    <p:sldId id="340" r:id="rId26"/>
    <p:sldId id="268" r:id="rId27"/>
    <p:sldId id="314" r:id="rId28"/>
    <p:sldId id="602" r:id="rId29"/>
    <p:sldId id="363" r:id="rId30"/>
    <p:sldId id="316" r:id="rId31"/>
    <p:sldId id="305" r:id="rId32"/>
    <p:sldId id="289" r:id="rId33"/>
    <p:sldId id="312" r:id="rId34"/>
    <p:sldId id="364" r:id="rId35"/>
    <p:sldId id="359" r:id="rId3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1 п/г 2024г.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A6F-4F48-8575-F82A41F5B4B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A6F-4F48-8575-F82A41F5B4B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A6F-4F48-8575-F82A41F5B4B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A6F-4F48-8575-F82A41F5B4B0}"/>
              </c:ext>
            </c:extLst>
          </c:dPt>
          <c:dLbls>
            <c:dLbl>
              <c:idx val="2"/>
              <c:layout>
                <c:manualLayout>
                  <c:x val="-6.4257019984565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6F-4F48-8575-F82A41F5B4B0}"/>
                </c:ext>
              </c:extLst>
            </c:dLbl>
            <c:dLbl>
              <c:idx val="3"/>
              <c:layout>
                <c:manualLayout>
                  <c:x val="-5.1405615987652531E-2"/>
                  <c:y val="2.492231461721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6F-4F48-8575-F82A41F5B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рез'!$A$7:$A$9</c:f>
              <c:strCache>
                <c:ptCount val="3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Чистая прибыль (убыток), млн. тенге</c:v>
                </c:pt>
              </c:strCache>
            </c:strRef>
          </c:cat>
          <c:val>
            <c:numRef>
              <c:f>'фин рез'!$B$7:$B$9</c:f>
              <c:numCache>
                <c:formatCode>#,##0.00</c:formatCode>
                <c:ptCount val="3"/>
                <c:pt idx="0">
                  <c:v>16177.704000000002</c:v>
                </c:pt>
                <c:pt idx="1">
                  <c:v>14847.970000000001</c:v>
                </c:pt>
                <c:pt idx="2">
                  <c:v>1329.7340000000004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6F-4F48-8575-F82A41F5B4B0}"/>
            </c:ext>
          </c:extLst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2023г.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A6F-4F48-8575-F82A41F5B4B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A6F-4F48-8575-F82A41F5B4B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A6F-4F48-8575-F82A41F5B4B0}"/>
              </c:ext>
            </c:extLst>
          </c:dPt>
          <c:dLbls>
            <c:dLbl>
              <c:idx val="2"/>
              <c:layout>
                <c:manualLayout>
                  <c:x val="0"/>
                  <c:y val="-2.242990654205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6F-4F48-8575-F82A41F5B4B0}"/>
                </c:ext>
              </c:extLst>
            </c:dLbl>
            <c:dLbl>
              <c:idx val="3"/>
              <c:layout>
                <c:manualLayout>
                  <c:x val="-2.4096382494212126E-2"/>
                  <c:y val="-1.993749846689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6F-4F48-8575-F82A41F5B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рез'!$A$7:$A$9</c:f>
              <c:strCache>
                <c:ptCount val="3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Чистая прибыль (убыток), млн. тенге</c:v>
                </c:pt>
              </c:strCache>
            </c:strRef>
          </c:cat>
          <c:val>
            <c:numRef>
              <c:f>'фин рез'!$C$7:$C$9</c:f>
              <c:numCache>
                <c:formatCode>#,##0.00</c:formatCode>
                <c:ptCount val="3"/>
                <c:pt idx="0">
                  <c:v>24854.052</c:v>
                </c:pt>
                <c:pt idx="1">
                  <c:v>24745.082999999999</c:v>
                </c:pt>
                <c:pt idx="2">
                  <c:v>108.96900000000096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6F-4F48-8575-F82A41F5B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313728"/>
        <c:axId val="36319616"/>
        <c:axId val="31516416"/>
      </c:bar3DChart>
      <c:catAx>
        <c:axId val="363137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319616"/>
        <c:crosses val="autoZero"/>
        <c:auto val="1"/>
        <c:lblAlgn val="ctr"/>
        <c:lblOffset val="100"/>
        <c:noMultiLvlLbl val="0"/>
      </c:catAx>
      <c:valAx>
        <c:axId val="3631961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36313728"/>
        <c:crosses val="autoZero"/>
        <c:crossBetween val="between"/>
        <c:majorUnit val="5000"/>
      </c:valAx>
      <c:serAx>
        <c:axId val="31516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31961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7D-4ABC-959E-3633F62FAA23}"/>
                </c:ext>
              </c:extLst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7D-4ABC-959E-3633F62FA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2023г</c:v>
                </c:pt>
                <c:pt idx="1">
                  <c:v>Утверждено ДКРЕМ</c:v>
                </c:pt>
                <c:pt idx="2">
                  <c:v>факт 1 п/г 2024г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4801396.3770000003</c:v>
                </c:pt>
                <c:pt idx="1">
                  <c:v>4731668.9657100001</c:v>
                </c:pt>
                <c:pt idx="2">
                  <c:v>2603308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7D-4ABC-959E-3633F62FAA23}"/>
            </c:ext>
          </c:extLst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57004268529298E-2"/>
                  <c:y val="-2.157497303128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7D-4ABC-959E-3633F62FAA23}"/>
                </c:ext>
              </c:extLst>
            </c:dLbl>
            <c:dLbl>
              <c:idx val="1"/>
              <c:layout>
                <c:manualLayout>
                  <c:x val="4.6565774155995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7D-4ABC-959E-3633F62FAA23}"/>
                </c:ext>
              </c:extLst>
            </c:dLbl>
            <c:dLbl>
              <c:idx val="2"/>
              <c:layout>
                <c:manualLayout>
                  <c:x val="4.1909074520516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7D-4ABC-959E-3633F62FA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2023г</c:v>
                </c:pt>
                <c:pt idx="1">
                  <c:v>Утверждено ДКРЕМ</c:v>
                </c:pt>
                <c:pt idx="2">
                  <c:v>факт 1 п/г 2024г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4326811.4000000004</c:v>
                </c:pt>
                <c:pt idx="1">
                  <c:v>4254605.31171</c:v>
                </c:pt>
                <c:pt idx="2">
                  <c:v>2352822.213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7D-4ABC-959E-3633F62FAA23}"/>
            </c:ext>
          </c:extLst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7D-4ABC-959E-3633F62FAA23}"/>
                </c:ext>
              </c:extLst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7D-4ABC-959E-3633F62FAA23}"/>
                </c:ext>
              </c:extLst>
            </c:dLbl>
            <c:dLbl>
              <c:idx val="2"/>
              <c:layout>
                <c:manualLayout>
                  <c:x val="3.57004268529298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7D-4ABC-959E-3633F62FA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2023г</c:v>
                </c:pt>
                <c:pt idx="1">
                  <c:v>Утверждено ДКРЕМ</c:v>
                </c:pt>
                <c:pt idx="2">
                  <c:v>факт 1 п/г 2024г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471161.8</c:v>
                </c:pt>
                <c:pt idx="1">
                  <c:v>473166.91099999996</c:v>
                </c:pt>
                <c:pt idx="2">
                  <c:v>248586.82199999999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7D-4ABC-959E-3633F62FAA23}"/>
            </c:ext>
          </c:extLst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7D-4ABC-959E-3633F62FAA23}"/>
                </c:ext>
              </c:extLst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7D-4ABC-959E-3633F62FAA23}"/>
                </c:ext>
              </c:extLst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7D-4ABC-959E-3633F62FA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2023г</c:v>
                </c:pt>
                <c:pt idx="1">
                  <c:v>Утверждено ДКРЕМ</c:v>
                </c:pt>
                <c:pt idx="2">
                  <c:v>факт 1 п/г 2024г</c:v>
                </c:pt>
              </c:strCache>
            </c:strRef>
          </c:cat>
          <c:val>
            <c:numRef>
              <c:f>'полезн отп и НТП'!$F$16:$F$18</c:f>
              <c:numCache>
                <c:formatCode>#\ ##0.0</c:formatCode>
                <c:ptCount val="3"/>
                <c:pt idx="0">
                  <c:v>3423.1770000000001</c:v>
                </c:pt>
                <c:pt idx="1">
                  <c:v>3896.742999999999</c:v>
                </c:pt>
                <c:pt idx="2">
                  <c:v>1898.9649999999999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C7D-4ABC-959E-3633F62FAA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45504"/>
        <c:axId val="47447040"/>
        <c:axId val="0"/>
      </c:bar3DChart>
      <c:catAx>
        <c:axId val="4744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447040"/>
        <c:crosses val="autoZero"/>
        <c:auto val="1"/>
        <c:lblAlgn val="ctr"/>
        <c:lblOffset val="100"/>
        <c:noMultiLvlLbl val="0"/>
      </c:catAx>
      <c:valAx>
        <c:axId val="47447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44550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Средняя цена покупки и транспортировки электроэнергии для компенсации нормативных потерь за 1 полугодие 2024г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НТП!$B$6</c:f>
              <c:strCache>
                <c:ptCount val="1"/>
                <c:pt idx="0">
                  <c:v>средняя цена покупки и транспортировки, утвержденная в тарифе тенге/кВтч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6143790849672962E-3"/>
                  <c:y val="-3.938946942694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3E-48FE-838F-1C7C6D43DB7A}"/>
                </c:ext>
              </c:extLst>
            </c:dLbl>
            <c:dLbl>
              <c:idx val="1"/>
              <c:layout>
                <c:manualLayout>
                  <c:x val="-3.921568627451028E-3"/>
                  <c:y val="-3.938946942694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3E-48FE-838F-1C7C6D43DB7A}"/>
                </c:ext>
              </c:extLst>
            </c:dLbl>
            <c:dLbl>
              <c:idx val="2"/>
              <c:layout>
                <c:manualLayout>
                  <c:x val="0"/>
                  <c:y val="2.7572628598863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3E-48FE-838F-1C7C6D43DB7A}"/>
                </c:ext>
              </c:extLst>
            </c:dLbl>
            <c:dLbl>
              <c:idx val="3"/>
              <c:layout>
                <c:manualLayout>
                  <c:x val="0"/>
                  <c:y val="2.3633681656169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E-48FE-838F-1C7C6D43DB7A}"/>
                </c:ext>
              </c:extLst>
            </c:dLbl>
            <c:dLbl>
              <c:idx val="4"/>
              <c:layout>
                <c:manualLayout>
                  <c:x val="-9.5859459072150535E-17"/>
                  <c:y val="2.7572628598863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3E-48FE-838F-1C7C6D43DB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НТП!$A$7:$A$12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НТП!$B$7:$B$12</c:f>
              <c:numCache>
                <c:formatCode>General</c:formatCode>
                <c:ptCount val="6"/>
                <c:pt idx="0">
                  <c:v>20.658999999999999</c:v>
                </c:pt>
                <c:pt idx="1">
                  <c:v>21.263999999999999</c:v>
                </c:pt>
                <c:pt idx="2">
                  <c:v>20.126999999999999</c:v>
                </c:pt>
                <c:pt idx="3">
                  <c:v>21.667999999999999</c:v>
                </c:pt>
                <c:pt idx="4">
                  <c:v>21.846</c:v>
                </c:pt>
                <c:pt idx="5">
                  <c:v>21.152999999999999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3E-48FE-838F-1C7C6D43DB7A}"/>
            </c:ext>
          </c:extLst>
        </c:ser>
        <c:ser>
          <c:idx val="1"/>
          <c:order val="1"/>
          <c:tx>
            <c:strRef>
              <c:f>НТП!$C$6</c:f>
              <c:strCache>
                <c:ptCount val="1"/>
                <c:pt idx="0">
                  <c:v>фактическая цена покупки и транспортировки, тенге/кВтч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0718954248366E-3"/>
                  <c:y val="3.151157554155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3E-48FE-838F-1C7C6D43DB7A}"/>
                </c:ext>
              </c:extLst>
            </c:dLbl>
            <c:dLbl>
              <c:idx val="1"/>
              <c:layout>
                <c:manualLayout>
                  <c:x val="1.1111111111111108E-2"/>
                  <c:y val="1.5755942847430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75111934537591E-2"/>
                      <c:h val="8.265895666910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63E-48FE-838F-1C7C6D43DB7A}"/>
                </c:ext>
              </c:extLst>
            </c:dLbl>
            <c:dLbl>
              <c:idx val="2"/>
              <c:layout>
                <c:manualLayout>
                  <c:x val="-1.5686274509803921E-2"/>
                  <c:y val="-3.545052248425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3E-48FE-838F-1C7C6D43DB7A}"/>
                </c:ext>
              </c:extLst>
            </c:dLbl>
            <c:dLbl>
              <c:idx val="3"/>
              <c:layout>
                <c:manualLayout>
                  <c:x val="2.0728048438506306E-3"/>
                  <c:y val="-3.8733694547814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56997780954691E-2"/>
                      <c:h val="5.4210605329960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63E-48FE-838F-1C7C6D43DB7A}"/>
                </c:ext>
              </c:extLst>
            </c:dLbl>
            <c:dLbl>
              <c:idx val="4"/>
              <c:layout>
                <c:manualLayout>
                  <c:x val="-9.5859459072150535E-17"/>
                  <c:y val="-3.93894694269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3E-48FE-838F-1C7C6D43DB7A}"/>
                </c:ext>
              </c:extLst>
            </c:dLbl>
            <c:dLbl>
              <c:idx val="5"/>
              <c:layout>
                <c:manualLayout>
                  <c:x val="-9.1867462979945327E-3"/>
                  <c:y val="-5.296144315951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7E-4A63-98B2-D0F85BD44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НТП!$A$7:$A$12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НТП!$C$7:$C$12</c:f>
              <c:numCache>
                <c:formatCode>General</c:formatCode>
                <c:ptCount val="6"/>
                <c:pt idx="0">
                  <c:v>19.529</c:v>
                </c:pt>
                <c:pt idx="1">
                  <c:v>19.838000000000001</c:v>
                </c:pt>
                <c:pt idx="2">
                  <c:v>21.768000000000001</c:v>
                </c:pt>
                <c:pt idx="3">
                  <c:v>24.146000000000001</c:v>
                </c:pt>
                <c:pt idx="4">
                  <c:v>24.085999999999999</c:v>
                </c:pt>
                <c:pt idx="5" formatCode="0.000">
                  <c:v>24.56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3E-48FE-838F-1C7C6D43D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047408"/>
        <c:axId val="321034512"/>
      </c:lineChart>
      <c:catAx>
        <c:axId val="32104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034512"/>
        <c:crosses val="autoZero"/>
        <c:auto val="1"/>
        <c:lblAlgn val="ctr"/>
        <c:lblOffset val="100"/>
        <c:noMultiLvlLbl val="0"/>
      </c:catAx>
      <c:valAx>
        <c:axId val="32103451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04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74229572782517E-2"/>
          <c:y val="2.9897141058400918E-2"/>
          <c:w val="0.86159537295001409"/>
          <c:h val="0.76308149403152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110056554562749E-2"/>
                  <c:y val="-7.838632189543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6D-4BB3-9CFE-1D8BEB15B98A}"/>
                </c:ext>
              </c:extLst>
            </c:dLbl>
            <c:dLbl>
              <c:idx val="1"/>
              <c:layout>
                <c:manualLayout>
                  <c:x val="-5.9104688599414944E-2"/>
                  <c:y val="-1.839414831314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6D-4BB3-9CFE-1D8BEB15B98A}"/>
                </c:ext>
              </c:extLst>
            </c:dLbl>
            <c:dLbl>
              <c:idx val="2"/>
              <c:layout>
                <c:manualLayout>
                  <c:x val="-4.3147549577824684E-2"/>
                  <c:y val="-5.736312289748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6D-4BB3-9CFE-1D8BEB15B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Лист1!$G$5:$I$5</c:f>
              <c:strCache>
                <c:ptCount val="3"/>
                <c:pt idx="0">
                  <c:v>Факт 2023г.</c:v>
                </c:pt>
                <c:pt idx="1">
                  <c:v>План 2024г. (корректировка)</c:v>
                </c:pt>
                <c:pt idx="2">
                  <c:v>Факт 1 полугодие 2024г.</c:v>
                </c:pt>
              </c:strCache>
            </c:strRef>
          </c:cat>
          <c:val>
            <c:numRef>
              <c:f>Лист1!$G$6:$I$6</c:f>
              <c:numCache>
                <c:formatCode>#,##0</c:formatCode>
                <c:ptCount val="3"/>
                <c:pt idx="0">
                  <c:v>411674</c:v>
                </c:pt>
                <c:pt idx="1">
                  <c:v>577987</c:v>
                </c:pt>
                <c:pt idx="2">
                  <c:v>27604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D-4BB3-9CFE-1D8BEB15B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axId val="317986160"/>
        <c:axId val="317994392"/>
      </c:barChart>
      <c:catAx>
        <c:axId val="31798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7994392"/>
        <c:crosses val="autoZero"/>
        <c:auto val="1"/>
        <c:lblAlgn val="ctr"/>
        <c:lblOffset val="100"/>
        <c:noMultiLvlLbl val="0"/>
      </c:catAx>
      <c:valAx>
        <c:axId val="3179943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79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'ПП 24-25'!$A$5</c:f>
              <c:strCache>
                <c:ptCount val="1"/>
                <c:pt idx="0">
                  <c:v>Отпуск в сеть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167930957043511E-3"/>
                  <c:y val="-7.782849908045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24-4B65-8387-AD3A0DC8612D}"/>
                </c:ext>
              </c:extLst>
            </c:dLbl>
            <c:dLbl>
              <c:idx val="1"/>
              <c:layout>
                <c:manualLayout>
                  <c:x val="6.2890574609390194E-3"/>
                  <c:y val="-1.556569981609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3A-4F53-9502-28499823A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24-25'!$B$1:$C$1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24-25'!$B$5:$C$5</c:f>
              <c:numCache>
                <c:formatCode>#,##0</c:formatCode>
                <c:ptCount val="2"/>
                <c:pt idx="0">
                  <c:v>4731668.9657100001</c:v>
                </c:pt>
                <c:pt idx="1">
                  <c:v>3976233.5819999999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A-4F53-9502-28499823A828}"/>
            </c:ext>
          </c:extLst>
        </c:ser>
        <c:ser>
          <c:idx val="2"/>
          <c:order val="1"/>
          <c:tx>
            <c:strRef>
              <c:f>'ПП 24-25'!$A$4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45113786133916E-2"/>
                  <c:y val="-1.037713321072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3A-4F53-9502-28499823A828}"/>
                </c:ext>
              </c:extLst>
            </c:dLbl>
            <c:dLbl>
              <c:idx val="1"/>
              <c:layout>
                <c:manualLayout>
                  <c:x val="4.7167930957043511E-2"/>
                  <c:y val="-5.1885666053639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3A-4F53-9502-28499823A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24-25'!$B$1:$C$1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24-25'!$B$4:$C$4</c:f>
              <c:numCache>
                <c:formatCode>#,##0</c:formatCode>
                <c:ptCount val="2"/>
                <c:pt idx="0">
                  <c:v>4254605.31171</c:v>
                </c:pt>
                <c:pt idx="1">
                  <c:v>3584580.1319999998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A-4F53-9502-28499823A828}"/>
            </c:ext>
          </c:extLst>
        </c:ser>
        <c:ser>
          <c:idx val="1"/>
          <c:order val="2"/>
          <c:tx>
            <c:strRef>
              <c:f>'ПП 24-25'!$A$3</c:f>
              <c:strCache>
                <c:ptCount val="1"/>
                <c:pt idx="0">
                  <c:v>Нормативные потери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300758574226106E-2"/>
                  <c:y val="-1.815998311877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3A-4F53-9502-28499823A828}"/>
                </c:ext>
              </c:extLst>
            </c:dLbl>
            <c:dLbl>
              <c:idx val="1"/>
              <c:layout>
                <c:manualLayout>
                  <c:x val="3.1445287304695556E-2"/>
                  <c:y val="-1.297141651340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3A-4F53-9502-28499823A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24-25'!$B$1:$C$1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24-25'!$B$3:$C$3</c:f>
              <c:numCache>
                <c:formatCode>#,##0</c:formatCode>
                <c:ptCount val="2"/>
                <c:pt idx="0">
                  <c:v>473166.91099999996</c:v>
                </c:pt>
                <c:pt idx="1">
                  <c:v>389672.45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A-4F53-9502-28499823A828}"/>
            </c:ext>
          </c:extLst>
        </c:ser>
        <c:ser>
          <c:idx val="0"/>
          <c:order val="3"/>
          <c:tx>
            <c:strRef>
              <c:f>'ПП 24-25'!$A$2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300758574226106E-2"/>
                  <c:y val="-1.815998311877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3A-4F53-9502-28499823A828}"/>
                </c:ext>
              </c:extLst>
            </c:dLbl>
            <c:dLbl>
              <c:idx val="1"/>
              <c:layout>
                <c:manualLayout>
                  <c:x val="3.301755166993034E-2"/>
                  <c:y val="-5.1885666053639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3A-4F53-9502-28499823A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24-25'!$B$1:$C$1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24-25'!$B$2:$C$2</c:f>
              <c:numCache>
                <c:formatCode>#,##0</c:formatCode>
                <c:ptCount val="2"/>
                <c:pt idx="0">
                  <c:v>3896.742999999999</c:v>
                </c:pt>
                <c:pt idx="1">
                  <c:v>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A-4F53-9502-28499823A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39104"/>
        <c:axId val="37049088"/>
        <c:axId val="0"/>
      </c:bar3DChart>
      <c:catAx>
        <c:axId val="3703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49088"/>
        <c:crosses val="autoZero"/>
        <c:auto val="1"/>
        <c:lblAlgn val="ctr"/>
        <c:lblOffset val="100"/>
        <c:noMultiLvlLbl val="0"/>
      </c:catAx>
      <c:valAx>
        <c:axId val="3704908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1432411755705425"/>
              <c:y val="0.32349755643601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3910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5B74C-295E-4C4C-8EAD-DFB3CF5AF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3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9E96-BF00-F727-DD97-356C9FF8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95DE47-F2FF-79F2-087E-4AB48DCE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B7D4A-1577-E4A2-9754-341DA03D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2C7B-E404-4202-B054-B147B3FC300C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DB8A7-4F93-49DC-CFBF-C25CBD42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36F4-AD00-6E45-B521-53E2FD8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E072-4DEF-E500-27E5-64A91D62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5D6C6-C051-26CC-618C-8ADB672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2707B-49E4-8375-E2A1-A3BCAC6A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1008-EACE-4BD6-AA69-7C497403B207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EBB79-9D31-6D4E-5B68-80416D4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C62C4-32F8-EFDC-1503-9F4E06B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3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BC16-ABB5-478C-684E-9D281A47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88D65-2C59-0A11-F2FD-C504B345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5D1CF-4C2C-6D03-E72D-423038A4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F2E6-69CB-4D7E-80C1-2C7B4307CDE2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9BD06-E353-7ED0-27B1-7ACA01D6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F6F98-C229-363F-6437-763E81D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312FD-4D86-82F8-5BE4-8549A52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302AC-0438-E537-90E8-19C548782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621E6-B141-519F-4CD4-1FFE67A9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189D7-6816-034C-665C-5D17D1A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DA92-9A57-47CA-8360-E59CCD4EF805}" type="datetime1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7D41D-6ECC-071D-10C0-E3EDEC1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516C3-E70E-5022-F0CE-3CE7EE9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6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664D0-FFCC-B86D-A80A-A2DEA25E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43AEE-8A6A-C00C-289F-3A3D53CD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49681-3765-AE2D-A8DF-45F13ABDD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2C2465-E2C9-24E2-2404-8C90CC67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5D512A-429E-79D0-C7B4-79653AC5F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E54780-8E40-E698-1D42-4F1C205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B4A-9354-445C-90E2-011BB6ED5F53}" type="datetime1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1F2A9-CF96-93EA-C43E-9625C4C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6683EE-AAEA-FF75-31DE-3C268484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36FAC-0E93-53C4-574D-BD0D3CE0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50DE2-57FB-053B-4D98-016B4547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8BFE-E997-457A-A588-FBC550AAF983}" type="datetime1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7D413-CE2F-8991-2AEA-B9A7D8CB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DFE42D-56DE-BF27-C6AE-55781E74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77B00A-0309-3E26-B613-6E0C2C6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B4-5B7A-457B-8FC2-2CB2C2A8C1AB}" type="datetime1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6A0DC-B706-AA66-5AA8-7918084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D5479-6C38-6709-6928-93D76643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4E39-FEE7-C3AF-7B24-0B10BAF0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651-812F-AAD4-BC4F-14B7E3D4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BB6FC-EBEB-32E1-5D8F-5E374E07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CAA3B-5360-23E5-C087-04FC59D3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1CF1-0C88-4611-B201-EDEE5D8D1914}" type="datetime1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66098-54A4-CECD-1B76-FFA72F2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F473CF-8CAC-5213-058C-6BAC76F4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4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34DD2-E670-BCD5-DF70-206C6795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F2010-C17D-FEC2-9AD9-77E925EC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3F8B3F-3FE4-1D00-169B-C25AF032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235AA-569A-6B24-65F2-B0374FAF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B0E-FB7F-40CD-8645-FD9503DC5298}" type="datetime1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93A58-AAE7-895A-0295-9DD63D9C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1E2EE6-0251-BC8E-CD76-6AE5F2CB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6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9A5F-86CF-9BB3-05C9-EA0F235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C7DA4-C712-9744-F868-5F3A19E5B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89625-34C7-AB60-8CED-0869B6B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397-D3AA-4C39-91B0-250999F071F7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00D68-970B-E3E3-2E1E-431C1BAA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F545A-4ACB-AAD5-D159-F3A718A8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B5FD0-45C3-AC00-F12B-4A744AB2B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E8452-8D43-31F3-80CA-3DA4D736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0A3E-3E04-0349-DBEB-3DE15F8F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DF1-40E3-4865-B33A-55F9FD72B2CB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1BE2E-6EA7-5850-F706-BF4E3465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9E1C7-8AC8-2D70-ED0C-9B691415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23.07.2024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23.07.2024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23.07.2024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23.07.2024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78FAE-BA5E-267D-CCCE-ADADCD50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FD460-D912-02CB-4037-EBF61F8A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607E1-1744-7750-7837-9DF62164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82BD-3E0D-4D75-8BA5-D7D13979EFA8}" type="datetime1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420DE-E8A5-BF0F-67FC-EDF2BABD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C2A40-D65C-B243-13DF-CAC21654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D4BECE-8013-7B99-D87A-D48991003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/>
          <a:stretch/>
        </p:blipFill>
        <p:spPr>
          <a:xfrm>
            <a:off x="6505796" y="1028701"/>
            <a:ext cx="1782032" cy="172436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id="{22ADBE32-D5EF-C04D-5DAA-8BC532664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/>
          <a:stretch/>
        </p:blipFill>
        <p:spPr bwMode="auto">
          <a:xfrm>
            <a:off x="10922" y="3747104"/>
            <a:ext cx="2915817" cy="1790234"/>
          </a:xfrm>
          <a:prstGeom prst="parallelogram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хожее изображение">
            <a:extLst>
              <a:ext uri="{FF2B5EF4-FFF2-40B4-BE49-F238E27FC236}">
                <a16:creationId xmlns:a16="http://schemas.microsoft.com/office/drawing/2014/main" id="{2F4B62D9-F40A-2C3B-AAF9-3F0D01E3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9892"/>
          <a:stretch/>
        </p:blipFill>
        <p:spPr bwMode="auto">
          <a:xfrm>
            <a:off x="6228184" y="3776711"/>
            <a:ext cx="2916305" cy="1754598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B4C51-7696-56CF-DFC7-C40D4CF9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3" y="3770344"/>
            <a:ext cx="4032448" cy="1764890"/>
          </a:xfrm>
          <a:prstGeom prst="parallelogram">
            <a:avLst>
              <a:gd name="adj" fmla="val 83014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Похожее изображение">
            <a:extLst>
              <a:ext uri="{FF2B5EF4-FFF2-40B4-BE49-F238E27FC236}">
                <a16:creationId xmlns:a16="http://schemas.microsoft.com/office/drawing/2014/main" id="{7F53B53A-64D3-C64D-A1FC-1047205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01895"/>
            <a:ext cx="4154041" cy="1923678"/>
          </a:xfrm>
          <a:prstGeom prst="triangle">
            <a:avLst>
              <a:gd name="adj" fmla="val 50237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DB00B17-1D40-7B1A-097B-801398C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" y="3753537"/>
            <a:ext cx="4063439" cy="1781698"/>
          </a:xfrm>
          <a:prstGeom prst="parallelogram">
            <a:avLst>
              <a:gd name="adj" fmla="val 82609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BAEE64B-C679-EF44-21D1-81CDDD788D0B}"/>
              </a:ext>
            </a:extLst>
          </p:cNvPr>
          <p:cNvCxnSpPr/>
          <p:nvPr/>
        </p:nvCxnSpPr>
        <p:spPr>
          <a:xfrm>
            <a:off x="-1" y="3747104"/>
            <a:ext cx="6804248" cy="64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4C7DDC5-34DE-5410-3B17-19221EE69003}"/>
              </a:ext>
            </a:extLst>
          </p:cNvPr>
          <p:cNvCxnSpPr/>
          <p:nvPr/>
        </p:nvCxnSpPr>
        <p:spPr>
          <a:xfrm>
            <a:off x="7235811" y="3753037"/>
            <a:ext cx="1908191" cy="16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13C714EA-47F4-CE8B-EF9C-951B91BDCA1D}"/>
              </a:ext>
            </a:extLst>
          </p:cNvPr>
          <p:cNvSpPr txBox="1">
            <a:spLocks/>
          </p:cNvSpPr>
          <p:nvPr/>
        </p:nvSpPr>
        <p:spPr>
          <a:xfrm>
            <a:off x="265215" y="2928441"/>
            <a:ext cx="8613569" cy="49807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перед потребителями</a:t>
            </a:r>
            <a:b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за 1 полугодие 2024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190" y="5630995"/>
            <a:ext cx="2057400" cy="273844"/>
          </a:xfrm>
        </p:spPr>
        <p:txBody>
          <a:bodyPr vert="horz" lIns="68580" tIns="34290" rIns="68580" bIns="34290" rtlCol="0" anchor="ctr"/>
          <a:lstStyle/>
          <a:p>
            <a:pPr defTabSz="685800"/>
            <a:fld id="{706EC215-78D6-4CBB-A98C-2893856F3C5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4EA847-8525-4F60-BAB8-9F5C99FC10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4" y="1028700"/>
            <a:ext cx="1578469" cy="15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099614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91291"/>
              </p:ext>
            </p:extLst>
          </p:nvPr>
        </p:nvGraphicFramePr>
        <p:xfrm>
          <a:off x="251521" y="1355048"/>
          <a:ext cx="7920879" cy="4933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737499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063847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10792656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Демонтаж и новое строительство ТП-10/0,4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226 887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КЛ-10 кВ (49 линий) – 9,937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км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674 826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КЛ-0,4 кВ (168 линий)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3,103 км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КЛ-10 кВ (49 линий) – 4,23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КЛ-10 кВ (49 линий) – 4,13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179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КЛ-0,4 кВ (1,2,3 проект) – 11,778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87442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Установка УШР-80/10 в сетях 220-110 кВ на ПС "Шыгыс"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88847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Модернизация автоматизированной системы диспетчерского управления АО "Астана-РЭК"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490 939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3001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силового трансформатора ПС "Байтерек"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36239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Строительство и реконструкция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9056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099614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58063"/>
              </p:ext>
            </p:extLst>
          </p:nvPr>
        </p:nvGraphicFramePr>
        <p:xfrm>
          <a:off x="251521" y="1355048"/>
          <a:ext cx="7920879" cy="38956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737499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063847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10792656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Сумма*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"Вынос КТП-709 с территории участка жилого дома расположенного в г.Нур-Султан, район «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Сарыарка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 ул.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Кербезқыз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 и демонтаж железобетонных, анкерных опор с территории жилого дома на переулке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Перне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СМР "Корректировка рабочего проекта "Демонтаж и новое строительство ТП-527"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СМР "Корректировка рабочего проекта" Замена кабельных линий 10 кВ» (19 линий) на участке от ПС "Левобережная" до ТП 3628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3 822 211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36239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Строительство и реконструкция объектов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22D85-1CDC-17F0-5E2D-02642F22152D}"/>
              </a:ext>
            </a:extLst>
          </p:cNvPr>
          <p:cNvSpPr txBox="1"/>
          <p:nvPr/>
        </p:nvSpPr>
        <p:spPr>
          <a:xfrm>
            <a:off x="251520" y="5648960"/>
            <a:ext cx="79208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Подрядные организации по строительно-монтажным работам определены, проведены работы по согласованию и утверждению ГПР, частично работы были начаты.</a:t>
            </a:r>
          </a:p>
        </p:txBody>
      </p:sp>
    </p:spTree>
    <p:extLst>
      <p:ext uri="{BB962C8B-B14F-4D97-AF65-F5344CB8AC3E}">
        <p14:creationId xmlns:p14="http://schemas.microsoft.com/office/powerpoint/2010/main" val="388349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44208" y="896155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28583"/>
              </p:ext>
            </p:extLst>
          </p:nvPr>
        </p:nvGraphicFramePr>
        <p:xfrm>
          <a:off x="251522" y="1114963"/>
          <a:ext cx="8064894" cy="5523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848649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328949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127431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47775109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LID4096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 gridSpan="6">
                  <a:txBody>
                    <a:bodyPr/>
                    <a:lstStyle/>
                    <a:p>
                      <a:pPr marL="108000" algn="l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08000" algn="l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"Заземление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нейтрали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сети 10 кВ через резисторы на ПС "Коктем", ПС "Чубары", ПС "Промзона", ПС "Школьная"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"Внедрение телемеханики в РП, ТП-20-10/0,4 кВ (75 шт.)"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098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5675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"Строительство боксов на ПС 110/10кВ "Коктем"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960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7692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рабочего проекта "Замена кабельных линий 10 кВ" (19 линий)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2678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"Установка АСКУЭ (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поквартирно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ОДПУ, ЮЛ)"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819258"/>
                  </a:ext>
                </a:extLst>
              </a:tr>
              <a:tr h="33001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017">
                <a:tc gridSpan="6">
                  <a:txBody>
                    <a:bodyPr/>
                    <a:lstStyle/>
                    <a:p>
                      <a:pPr marL="108000"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Закуп за счёт средств экономии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08000" algn="l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средств, услуг, работ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174 221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Проектно-изыскательские работы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Закуп за счёт средств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41955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 за 1 полугодие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2024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 fontScale="77500" lnSpcReduction="20000"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2020 году Приказом Департамента Комитета по регулированию естественных монополий Министерства национальной экономики Республики Казахстан по городу Нур-Султан №61-ОД от 05 ноября 2020 года был утвержден предельный уровень тарифа на 2021-2025гг:</a:t>
            </a:r>
          </a:p>
          <a:p>
            <a:pPr marL="411480" lvl="1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на 2024 год в размере 4,92 тенге за 1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НДС.</a:t>
            </a:r>
          </a:p>
          <a:p>
            <a:pPr marL="11430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Действующие тарифы 2024 года:</a:t>
            </a:r>
          </a:p>
          <a:p>
            <a:pPr marL="114300" indent="334963" algn="just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 01.01.2024 года по 31.12.2024 года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6,70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(приказ ДКРЕМ - №135-ОД от 26.12.2023г). 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Основанием изменения утвержденного уполномоченным органом тарифа до истечения его срока действия является пункт 1статьи 22 Закона о естественных монополиях:</a:t>
            </a: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 – изменение стоимости стратегического товара;</a:t>
            </a: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 – изменение ставок налогов и других обязательных платежей в бюджет в соответствии с налоговым законодательством РК;</a:t>
            </a: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4 -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утвержденной инвестиционной программы в связи с реализацией государственных программ и (или) национальных проектов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документов системы государственного планирования, утвержденных уполномоченным органом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5 – увеличение объёмов предоставляемых регулируемых услуг;</a:t>
            </a: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9-1 – получение на баланс или доверительное управление имущества, используемого в технологическом цикле;</a:t>
            </a:r>
          </a:p>
          <a:p>
            <a:pPr marL="179705"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9-2 – изменение среднемесячной номинальной заработной платы одного работника.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4597"/>
            <a:ext cx="7776864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Тарифы на передачу и распределение электрической энергии на 2024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27041"/>
            <a:ext cx="629332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81382" y="713476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01397"/>
              </p:ext>
            </p:extLst>
          </p:nvPr>
        </p:nvGraphicFramePr>
        <p:xfrm>
          <a:off x="619124" y="1124744"/>
          <a:ext cx="7905751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1 полугодие 2024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3568" y="14068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Динамика 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2124"/>
              </p:ext>
            </p:extLst>
          </p:nvPr>
        </p:nvGraphicFramePr>
        <p:xfrm>
          <a:off x="755576" y="6165304"/>
          <a:ext cx="7416824" cy="435392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9,81%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9,55%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547664" y="1124744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4109"/>
              </p:ext>
            </p:extLst>
          </p:nvPr>
        </p:nvGraphicFramePr>
        <p:xfrm>
          <a:off x="481012" y="635000"/>
          <a:ext cx="818197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536" y="332656"/>
            <a:ext cx="7884877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1 полугодие 2024 года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405BC9-A6BC-BE0B-DD9A-F2587E34B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98642"/>
              </p:ext>
            </p:extLst>
          </p:nvPr>
        </p:nvGraphicFramePr>
        <p:xfrm>
          <a:off x="611560" y="908720"/>
          <a:ext cx="7272807" cy="5132176"/>
        </p:xfrm>
        <a:graphic>
          <a:graphicData uri="http://schemas.openxmlformats.org/drawingml/2006/table">
            <a:tbl>
              <a:tblPr/>
              <a:tblGrid>
                <a:gridCol w="532242">
                  <a:extLst>
                    <a:ext uri="{9D8B030D-6E8A-4147-A177-3AD203B41FA5}">
                      <a16:colId xmlns:a16="http://schemas.microsoft.com/office/drawing/2014/main" val="2743522741"/>
                    </a:ext>
                  </a:extLst>
                </a:gridCol>
                <a:gridCol w="3687177">
                  <a:extLst>
                    <a:ext uri="{9D8B030D-6E8A-4147-A177-3AD203B41FA5}">
                      <a16:colId xmlns:a16="http://schemas.microsoft.com/office/drawing/2014/main" val="978701302"/>
                    </a:ext>
                  </a:extLst>
                </a:gridCol>
                <a:gridCol w="1526694">
                  <a:extLst>
                    <a:ext uri="{9D8B030D-6E8A-4147-A177-3AD203B41FA5}">
                      <a16:colId xmlns:a16="http://schemas.microsoft.com/office/drawing/2014/main" val="2602339018"/>
                    </a:ext>
                  </a:extLst>
                </a:gridCol>
                <a:gridCol w="1526694">
                  <a:extLst>
                    <a:ext uri="{9D8B030D-6E8A-4147-A177-3AD203B41FA5}">
                      <a16:colId xmlns:a16="http://schemas.microsoft.com/office/drawing/2014/main" val="1420319117"/>
                    </a:ext>
                  </a:extLst>
                </a:gridCol>
              </a:tblGrid>
              <a:tr h="525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2024 год,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1 п/г 2024 года,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01764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Астанаэнергосбыт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2 045 089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1 515 000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755435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Сторонние организации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2 209 517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4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"Астана-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теплотранзит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56 418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78488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"Астана-Энергия"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96444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ГКП "Астана Су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Арнасы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98 777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155398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"Астана қалалық жарық"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319 099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60 338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28151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"ЭнергоКомпани-ПВ"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465 524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17799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"АРЭК"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27 841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220381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"АРЭК-Энергосбыт""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193 482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105 343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847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ТОО"Компания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Астана энерго холдинг"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72 942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24147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"Самға-Энерго"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158 419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363152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Теміржолэнерго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77461"/>
                  </a:ext>
                </a:extLst>
              </a:tr>
              <a:tr h="151409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АО "НК"КТЖ"Дирекция магистральной сети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27 483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49200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"Компания Эрго"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881515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Energy Hub"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178 085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10941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SilkWayEnergy",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18 856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61176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GorSvetGroup"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5428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 ENTERPRISES"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29832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 им.К.Сатпаева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741015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"ЭнерджиКоммерц"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70508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 Energy Resources"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3056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"Транзитэнергосервис"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38 983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679151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"Росэлко Трэйд"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34 076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15471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"КазЭнергоХолдинг"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11013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Provision"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35157"/>
                  </a:ext>
                </a:extLst>
              </a:tr>
              <a:tr h="139967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Astana Ceramic"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4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456673"/>
            <a:ext cx="8064898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1 полугодие 2024 года (продолжение)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640A44C-1DDA-C890-5A76-70CC7DCA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0223"/>
              </p:ext>
            </p:extLst>
          </p:nvPr>
        </p:nvGraphicFramePr>
        <p:xfrm>
          <a:off x="539552" y="836712"/>
          <a:ext cx="7560840" cy="5646730"/>
        </p:xfrm>
        <a:graphic>
          <a:graphicData uri="http://schemas.openxmlformats.org/drawingml/2006/table">
            <a:tbl>
              <a:tblPr/>
              <a:tblGrid>
                <a:gridCol w="521704">
                  <a:extLst>
                    <a:ext uri="{9D8B030D-6E8A-4147-A177-3AD203B41FA5}">
                      <a16:colId xmlns:a16="http://schemas.microsoft.com/office/drawing/2014/main" val="3325923758"/>
                    </a:ext>
                  </a:extLst>
                </a:gridCol>
                <a:gridCol w="3870784">
                  <a:extLst>
                    <a:ext uri="{9D8B030D-6E8A-4147-A177-3AD203B41FA5}">
                      <a16:colId xmlns:a16="http://schemas.microsoft.com/office/drawing/2014/main" val="222100443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5827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41605932"/>
                    </a:ext>
                  </a:extLst>
                </a:gridCol>
              </a:tblGrid>
              <a:tr h="4708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2024 год,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1 п/г 2024 года,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13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"Со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nsolidated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Kazakhstan"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7248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Кадаско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54087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"Энерго-Сервис-Экспресс"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605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Жибек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Оперейтинг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9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"Корпорация Ясин"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3659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"Электр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Желісі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38832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"КТЖ-Грузовые перевозки"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4674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"Орда-Энергосбыт"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458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Energy Solutions"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433167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Halyk Energy"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8268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 Service"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1365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Энерго"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612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Пауэр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Трэйдинг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Компани"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395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KazEnergyResources"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4831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"СТЭМ"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80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"Алем-Павлодар"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22955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Energo" (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 Энерго)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60776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АО "НК КТЖ" - Административное управление"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67918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MTG Energy"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383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Nomad Power Energy"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21446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Energy KZ"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2452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"Энергосистема КЗ"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2402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"Энерджи Тараз"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224876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"ЭнергоПромТехно"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9998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"Промснаб-Астана"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2932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"Азия Минерал Ресурс"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938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"Шығыс Жарық Компаниясы"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19926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"Агроэнерджи"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1366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Kazenergymarketing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7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1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деятельности </a:t>
            </a:r>
            <a:b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Электросетевая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456673"/>
            <a:ext cx="8064898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1 полугодие 2024 года (продолжение)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640A44C-1DDA-C890-5A76-70CC7DCA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19380"/>
              </p:ext>
            </p:extLst>
          </p:nvPr>
        </p:nvGraphicFramePr>
        <p:xfrm>
          <a:off x="539552" y="836712"/>
          <a:ext cx="7560840" cy="4305742"/>
        </p:xfrm>
        <a:graphic>
          <a:graphicData uri="http://schemas.openxmlformats.org/drawingml/2006/table">
            <a:tbl>
              <a:tblPr/>
              <a:tblGrid>
                <a:gridCol w="521704">
                  <a:extLst>
                    <a:ext uri="{9D8B030D-6E8A-4147-A177-3AD203B41FA5}">
                      <a16:colId xmlns:a16="http://schemas.microsoft.com/office/drawing/2014/main" val="3325923758"/>
                    </a:ext>
                  </a:extLst>
                </a:gridCol>
                <a:gridCol w="3870784">
                  <a:extLst>
                    <a:ext uri="{9D8B030D-6E8A-4147-A177-3AD203B41FA5}">
                      <a16:colId xmlns:a16="http://schemas.microsoft.com/office/drawing/2014/main" val="222100443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5827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41605932"/>
                    </a:ext>
                  </a:extLst>
                </a:gridCol>
              </a:tblGrid>
              <a:tr h="4708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2024 год,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1 п/г 2024 года,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13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building invest"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7248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KazEnergoSatu"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54087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Kazakhstan energy operaiting"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605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"КАЗ ЭКОТРАНС"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9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"Энергомаркет"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3659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"КАЗСУТЕК"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38832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"ЭнергоКомпани-СБ"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4674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"ЮГЭНЕРГОИМПУЛЬС"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458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FirstEnergy"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433167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"Алтамир"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8268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"Р.Е.Т."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1365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"Хан Шатыры"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612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ASTANA DEVELOPMENT GROUP"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395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KEGOC"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4831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Emerald Tower"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80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"Астанинский трубный завод "Арыстан"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22955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 RETAIL"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60776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 System"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67918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SAT-NS"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383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Aldar EuroAsia Hospitality"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21446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l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4 254 605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2 352 822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6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4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356" y="1782762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энергооборудованию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Напряжение, частота и режим нагрузок в 2024 году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исполнении утвержденной уполномоченным органом тарифной сметы за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 полугодие 2024 год по передаче электроэнергии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072" y="96377"/>
            <a:ext cx="756084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Информация об исполнении утвержденной тарифной сметы </a:t>
            </a:r>
          </a:p>
          <a:p>
            <a:r>
              <a:rPr lang="ru-RU" sz="1800" dirty="0"/>
              <a:t>за 1 полугодие 2024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019BEB2-EE54-B321-2FA8-9758354A0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97671"/>
              </p:ext>
            </p:extLst>
          </p:nvPr>
        </p:nvGraphicFramePr>
        <p:xfrm>
          <a:off x="395536" y="908720"/>
          <a:ext cx="7848872" cy="5809536"/>
        </p:xfrm>
        <a:graphic>
          <a:graphicData uri="http://schemas.openxmlformats.org/drawingml/2006/table">
            <a:tbl>
              <a:tblPr/>
              <a:tblGrid>
                <a:gridCol w="604388">
                  <a:extLst>
                    <a:ext uri="{9D8B030D-6E8A-4147-A177-3AD203B41FA5}">
                      <a16:colId xmlns:a16="http://schemas.microsoft.com/office/drawing/2014/main" val="2584638144"/>
                    </a:ext>
                  </a:extLst>
                </a:gridCol>
                <a:gridCol w="2946392">
                  <a:extLst>
                    <a:ext uri="{9D8B030D-6E8A-4147-A177-3AD203B41FA5}">
                      <a16:colId xmlns:a16="http://schemas.microsoft.com/office/drawing/2014/main" val="146611878"/>
                    </a:ext>
                  </a:extLst>
                </a:gridCol>
                <a:gridCol w="893990">
                  <a:extLst>
                    <a:ext uri="{9D8B030D-6E8A-4147-A177-3AD203B41FA5}">
                      <a16:colId xmlns:a16="http://schemas.microsoft.com/office/drawing/2014/main" val="3193232120"/>
                    </a:ext>
                  </a:extLst>
                </a:gridCol>
                <a:gridCol w="1171002">
                  <a:extLst>
                    <a:ext uri="{9D8B030D-6E8A-4147-A177-3AD203B41FA5}">
                      <a16:colId xmlns:a16="http://schemas.microsoft.com/office/drawing/2014/main" val="2714494869"/>
                    </a:ext>
                  </a:extLst>
                </a:gridCol>
                <a:gridCol w="1296996">
                  <a:extLst>
                    <a:ext uri="{9D8B030D-6E8A-4147-A177-3AD203B41FA5}">
                      <a16:colId xmlns:a16="http://schemas.microsoft.com/office/drawing/2014/main" val="396627879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34995738"/>
                    </a:ext>
                  </a:extLst>
                </a:gridCol>
              </a:tblGrid>
              <a:tr h="72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за                         1 п/г 2024г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в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784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всего, в т.ч.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25 750 006,3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004 396,4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42644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759 931,8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310 790,3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39834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404271"/>
                  </a:ext>
                </a:extLst>
              </a:tr>
              <a:tr h="247739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562 599,9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184 888,9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6624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112 725,2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82 117,4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38433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84 606,7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43 783,9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38345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9 066 432,5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4 435 147,9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355196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6007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8 019 843,0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3 963 843,0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61313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926 291,9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428 503,8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18223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за счёт работодателя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120 297,6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42 801,2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818853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5 128 740,4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2 463 655,5  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0548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технические потери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9 760 855,06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5 329 006,05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544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услуги системного оператора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15 029,1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46147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72 978,9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27 605,1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60311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81220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73127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ремонт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70 537,2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26 972,5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1648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5 058,0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98821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926 653,6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420 215,0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60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580" y="116632"/>
            <a:ext cx="756084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B124AB-2EE1-476F-8F03-756819053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65198"/>
              </p:ext>
            </p:extLst>
          </p:nvPr>
        </p:nvGraphicFramePr>
        <p:xfrm>
          <a:off x="539552" y="692696"/>
          <a:ext cx="7704856" cy="5664689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592783190"/>
                    </a:ext>
                  </a:extLst>
                </a:gridCol>
                <a:gridCol w="2923326">
                  <a:extLst>
                    <a:ext uri="{9D8B030D-6E8A-4147-A177-3AD203B41FA5}">
                      <a16:colId xmlns:a16="http://schemas.microsoft.com/office/drawing/2014/main" val="1567727044"/>
                    </a:ext>
                  </a:extLst>
                </a:gridCol>
                <a:gridCol w="893098">
                  <a:extLst>
                    <a:ext uri="{9D8B030D-6E8A-4147-A177-3AD203B41FA5}">
                      <a16:colId xmlns:a16="http://schemas.microsoft.com/office/drawing/2014/main" val="19400450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11181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406542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98986115"/>
                    </a:ext>
                  </a:extLst>
                </a:gridCol>
              </a:tblGrid>
              <a:tr h="68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за                    1 п/г 2024г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в %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7718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635 162,5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828 022,8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970425"/>
                  </a:ext>
                </a:extLst>
              </a:tr>
              <a:tr h="341011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635 162,5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6580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r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71815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423 589,6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246 399,1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89870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48 924,6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26 712,5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31104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за счёт работодателя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6 353,8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-63,6</a:t>
                      </a:r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034764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1 006 009,4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467 419,3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63783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80 308,6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41 712,8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836483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15984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4 717,0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41468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12 237,3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6 070,6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39685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Аудиторские услуги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2 924,6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-52,5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38961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42338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41 410,5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30 767,9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56822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761905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85 168,8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832 419,2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3598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1 127 175,7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33 054,9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81331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344,5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15 76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474,1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66148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4 254 605,3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2 352 822,2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16572"/>
                  </a:ext>
                </a:extLst>
              </a:tr>
              <a:tr h="18845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84033"/>
                  </a:ext>
                </a:extLst>
              </a:tr>
              <a:tr h="188453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473 166,9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248 586,8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7247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(без НДС)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28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BA717EB8-0C9B-4D43-9ECF-1DEB71449674}"/>
              </a:ext>
            </a:extLst>
          </p:cNvPr>
          <p:cNvSpPr txBox="1">
            <a:spLocks/>
          </p:cNvSpPr>
          <p:nvPr/>
        </p:nvSpPr>
        <p:spPr>
          <a:xfrm>
            <a:off x="539552" y="2798309"/>
            <a:ext cx="7010536" cy="360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000" algn="just" defTabSz="68580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структуре тарифа АО «Астана-РЭК» затраты на покупку электроэнергии составляют 34%.</a:t>
            </a: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B1D0C1B0-9A96-43BC-A412-F9725151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070" y="5478975"/>
            <a:ext cx="548640" cy="297180"/>
          </a:xfrm>
        </p:spPr>
        <p:txBody>
          <a:bodyPr/>
          <a:lstStyle/>
          <a:p>
            <a:pPr defTabSz="685800">
              <a:defRPr/>
            </a:pPr>
            <a:fld id="{31B45597-AF56-4376-A4A7-D10B07D3C12F}" type="slidenum"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25</a:t>
            </a:fld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E68A81F-CC04-4719-A01E-7D41D9736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26895"/>
              </p:ext>
            </p:extLst>
          </p:nvPr>
        </p:nvGraphicFramePr>
        <p:xfrm>
          <a:off x="467544" y="1052736"/>
          <a:ext cx="7718540" cy="1483147"/>
        </p:xfrm>
        <a:graphic>
          <a:graphicData uri="http://schemas.openxmlformats.org/drawingml/2006/table">
            <a:tbl>
              <a:tblPr/>
              <a:tblGrid>
                <a:gridCol w="604388">
                  <a:extLst>
                    <a:ext uri="{9D8B030D-6E8A-4147-A177-3AD203B41FA5}">
                      <a16:colId xmlns:a16="http://schemas.microsoft.com/office/drawing/2014/main" val="2584638144"/>
                    </a:ext>
                  </a:extLst>
                </a:gridCol>
                <a:gridCol w="2563964">
                  <a:extLst>
                    <a:ext uri="{9D8B030D-6E8A-4147-A177-3AD203B41FA5}">
                      <a16:colId xmlns:a16="http://schemas.microsoft.com/office/drawing/2014/main" val="14661187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932321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14494869"/>
                    </a:ext>
                  </a:extLst>
                </a:gridCol>
                <a:gridCol w="1242158">
                  <a:extLst>
                    <a:ext uri="{9D8B030D-6E8A-4147-A177-3AD203B41FA5}">
                      <a16:colId xmlns:a16="http://schemas.microsoft.com/office/drawing/2014/main" val="3966278793"/>
                    </a:ext>
                  </a:extLst>
                </a:gridCol>
                <a:gridCol w="931766">
                  <a:extLst>
                    <a:ext uri="{9D8B030D-6E8A-4147-A177-3AD203B41FA5}">
                      <a16:colId xmlns:a16="http://schemas.microsoft.com/office/drawing/2014/main" val="2034995738"/>
                    </a:ext>
                  </a:extLst>
                </a:gridCol>
              </a:tblGrid>
              <a:tr h="72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ТС на 1 п/г 2024г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                         за 1 п/г 2024г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784"/>
                  </a:ext>
                </a:extLst>
              </a:tr>
              <a:tr h="36128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4 332 075,3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5 329 006,1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996 930,8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5445"/>
                  </a:ext>
                </a:extLst>
              </a:tr>
              <a:tr h="199654">
                <a:tc vMerge="1">
                  <a:txBody>
                    <a:bodyPr/>
                    <a:lstStyle/>
                    <a:p>
                      <a:pPr algn="ctr" fontAlgn="t"/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9,55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46147"/>
                  </a:ext>
                </a:extLst>
              </a:tr>
              <a:tr h="199654">
                <a:tc vMerge="1">
                  <a:txBody>
                    <a:bodyPr/>
                    <a:lstStyle/>
                    <a:p>
                      <a:pPr algn="ctr" fontAlgn="t"/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кВтч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207 160,4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248 586,8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41 426,4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60311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AB40E0C-4965-684B-2533-E4ED0651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2047"/>
              </p:ext>
            </p:extLst>
          </p:nvPr>
        </p:nvGraphicFramePr>
        <p:xfrm>
          <a:off x="179512" y="3455528"/>
          <a:ext cx="8294558" cy="26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FC36EE-3165-45E8-A951-DDF183E357F8}"/>
              </a:ext>
            </a:extLst>
          </p:cNvPr>
          <p:cNvSpPr/>
          <p:nvPr/>
        </p:nvSpPr>
        <p:spPr>
          <a:xfrm>
            <a:off x="107504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defTabSz="6858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стратегического товара </a:t>
            </a:r>
          </a:p>
          <a:p>
            <a:pPr marL="360000" defTabSz="6858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(электроэнергия для компенсации нормативно-технических потерь)</a:t>
            </a:r>
          </a:p>
        </p:txBody>
      </p:sp>
    </p:spTree>
    <p:extLst>
      <p:ext uri="{BB962C8B-B14F-4D97-AF65-F5344CB8AC3E}">
        <p14:creationId xmlns:p14="http://schemas.microsoft.com/office/powerpoint/2010/main" val="2543626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52795"/>
              </p:ext>
            </p:extLst>
          </p:nvPr>
        </p:nvGraphicFramePr>
        <p:xfrm>
          <a:off x="539552" y="4221088"/>
          <a:ext cx="7715421" cy="203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2023г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 (корректировка)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1 полугодие 2024г.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капитальный ремонт,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411 674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577 987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27 604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344 089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505 009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2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приводящий к увеличению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(текущий и капитальный -производственные расходы)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67 585</a:t>
                      </a:r>
                      <a:endParaRPr lang="ru-RU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 9 772 +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57 813)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72 978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 2 441 +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70 537)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604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632 +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26 972)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7BEE30-EAE7-4B48-8244-7415731570D8}"/>
              </a:ext>
            </a:extLst>
          </p:cNvPr>
          <p:cNvSpPr txBox="1"/>
          <p:nvPr/>
        </p:nvSpPr>
        <p:spPr>
          <a:xfrm>
            <a:off x="467544" y="112474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67170DA-44BE-688E-AEC9-3ED45098E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88036"/>
              </p:ext>
            </p:extLst>
          </p:nvPr>
        </p:nvGraphicFramePr>
        <p:xfrm>
          <a:off x="539552" y="1412776"/>
          <a:ext cx="7632848" cy="271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0D5543-6EA7-4C8C-907E-573868030A95}"/>
              </a:ext>
            </a:extLst>
          </p:cNvPr>
          <p:cNvSpPr/>
          <p:nvPr/>
        </p:nvSpPr>
        <p:spPr>
          <a:xfrm>
            <a:off x="179512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defTabSz="685800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плана капитального и текущего ремонта за 2023 год и 1 полугодие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Перспективы деятельности </a:t>
            </a:r>
          </a:p>
          <a:p>
            <a:r>
              <a:rPr lang="ru-RU" dirty="0"/>
              <a:t>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28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7344816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Утвержденная тарифная смета на 2024-2025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84260"/>
              </p:ext>
            </p:extLst>
          </p:nvPr>
        </p:nvGraphicFramePr>
        <p:xfrm>
          <a:off x="539552" y="1124744"/>
          <a:ext cx="7565008" cy="2520283"/>
        </p:xfrm>
        <a:graphic>
          <a:graphicData uri="http://schemas.openxmlformats.org/drawingml/2006/table">
            <a:tbl>
              <a:tblPr/>
              <a:tblGrid>
                <a:gridCol w="7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2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27 385 168,8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17 161 571,6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1 127 175,7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324 851,4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5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28 512 344,5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17 486 423,0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оказываемых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4 254 605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3 584 580,1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5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473 16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389 672,5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5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F9F277-7B54-354A-3C1C-C91AE0D97EBF}"/>
              </a:ext>
            </a:extLst>
          </p:cNvPr>
          <p:cNvSpPr/>
          <p:nvPr/>
        </p:nvSpPr>
        <p:spPr>
          <a:xfrm>
            <a:off x="395536" y="3861048"/>
            <a:ext cx="7870398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связи с внесенными изменениями в Закон РК «О естественных монополиях» (от 12.01.2023г.), в Правила формирования тарифов (от 17.03.2023г.) АО «Астана-РЭК» планирует подать заявку на увеличение тарифа на 2025 год в уполномоченный орган за счет увеличения затрат: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учётом увеличения затрат на стратегический товар;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учётом увеличения заработных плат сотрудников;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учётом получения на баланс и (или) в доверительное управление имущества;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учётом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ставок налогов и других обязательных платежей в бюджет в соответствии с налоговым законодательством РК;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учётом привлечения дополнительной суммы инвестиций в целях снижения износа электросетей.</a:t>
            </a:r>
          </a:p>
          <a:p>
            <a:pPr marL="114300" lvl="0" algn="just">
              <a:spcBef>
                <a:spcPct val="20000"/>
              </a:spcBef>
              <a:buClr>
                <a:srgbClr val="4E67C8"/>
              </a:buClr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5757559"/>
            <a:ext cx="7897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национальной экономики Республики Казахстан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по городу Астана на 2024 год в размере  10,0%, на 2025 год в размере 9,8%.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401504"/>
            <a:ext cx="7920880" cy="28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Производственная деятельность на 2024-2025 годы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54166"/>
              </p:ext>
            </p:extLst>
          </p:nvPr>
        </p:nvGraphicFramePr>
        <p:xfrm>
          <a:off x="323529" y="776287"/>
          <a:ext cx="8077522" cy="489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63699"/>
              </p:ext>
            </p:extLst>
          </p:nvPr>
        </p:nvGraphicFramePr>
        <p:xfrm>
          <a:off x="179515" y="836712"/>
          <a:ext cx="8157690" cy="4968005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оборудования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2 346,915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2 432,732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2 532,626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1 239,365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1 270,244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ЛЭП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4 303,931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4 967,08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5 458,94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774,175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5 968,009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ПС-220кВ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ПС-110кВ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РП, ТП, КТП-10/0,4кВ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условных единиц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96 313,63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102 459,9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104 829,1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9843"/>
            <a:ext cx="7998784" cy="591401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ПРОГРАММА КАПИТАЛЬНЫХ РЕМОНТОВ 2025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861531"/>
            <a:ext cx="7416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выполняется собственными силами предприятия.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90369"/>
              </p:ext>
            </p:extLst>
          </p:nvPr>
        </p:nvGraphicFramePr>
        <p:xfrm>
          <a:off x="539551" y="1477054"/>
          <a:ext cx="7704857" cy="398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1851323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530408977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1734552"/>
                    </a:ext>
                  </a:extLst>
                </a:gridCol>
              </a:tblGrid>
              <a:tr h="3932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</a:t>
                      </a:r>
                      <a:endParaRPr lang="LID4096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2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приводящий к увеличению стоимости основных средств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инвестиционной программы) в том, числе: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35 282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106 531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27,58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114 137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255 950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947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средств</a:t>
                      </a:r>
                    </a:p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тарифа) в том, числе: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921227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ВЛ-110/220кВ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29,346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7 882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201719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 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9 869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>
          <a:xfrm>
            <a:off x="368896" y="328042"/>
            <a:ext cx="7862636" cy="790573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marL="360000" defTabSz="685800">
              <a:spcBef>
                <a:spcPct val="0"/>
              </a:spcBef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инвестиционная программа на 2025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76942"/>
              </p:ext>
            </p:extLst>
          </p:nvPr>
        </p:nvGraphicFramePr>
        <p:xfrm>
          <a:off x="467544" y="1700808"/>
          <a:ext cx="7632848" cy="361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   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Релейная защита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Автоматизированная система коммерческого учета электроэнергии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786 961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3 162 062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4 657 219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764139" cy="584775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spcBef>
                <a:spcPct val="0"/>
              </a:spcBef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Планы развития 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77596"/>
              </p:ext>
            </p:extLst>
          </p:nvPr>
        </p:nvGraphicFramePr>
        <p:xfrm>
          <a:off x="754584" y="1340768"/>
          <a:ext cx="7334073" cy="4098986"/>
        </p:xfrm>
        <a:graphic>
          <a:graphicData uri="http://schemas.openxmlformats.org/drawingml/2006/table">
            <a:tbl>
              <a:tblPr/>
              <a:tblGrid>
                <a:gridCol w="531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Мероприятия инвестиционной программы</a:t>
                      </a:r>
                      <a:endParaRPr lang="ru-RU" sz="14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Планируемый срок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 в РП,ТП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«Реконструкция ПС 110/10 кВ «Кирова» с заменой трансформатора Т2»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строительства ПС "</a:t>
                      </a:r>
                      <a:r>
                        <a:rPr lang="ru-RU" sz="14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Самал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Компенсация реактивной мощности в сети 220-110 кВ и установка УШР на ПС 110/10/6 кВ «Западная»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  ремонт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АСКУЭ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Заземление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нейтрали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сети 10 кВ через резисторы на ПС "Коктем", ПС "Чубары", ПС "Промзона", ПС "Школьная"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2025-2026г.г.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АО «Астана-РЭК»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 1 полугодие 2024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00" y="548680"/>
            <a:ext cx="7747284" cy="43204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итогам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 полугодия 2024 года: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57804" cy="396240"/>
          </a:xfrm>
        </p:spPr>
        <p:txBody>
          <a:bodyPr/>
          <a:lstStyle/>
          <a:p>
            <a:fld id="{90446086-46B1-4982-B339-869EE1CDEF2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606907"/>
              </p:ext>
            </p:extLst>
          </p:nvPr>
        </p:nvGraphicFramePr>
        <p:xfrm>
          <a:off x="611559" y="1337441"/>
          <a:ext cx="7643999" cy="44807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505 009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- 505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009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- 112 781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Релейная защита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- 464 969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Автоматизированная система коммерческого учета электроэнергии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1 304 996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</a:t>
                      </a:r>
                      <a:r>
                        <a:rPr lang="ru-RU" sz="14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304 996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3 822 211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- 3 725 055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117 809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- 102 209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за счет экономии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ru-RU" sz="14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ru-RU" sz="14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6 336 225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295 427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6 040 798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8091" y="1492141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без НДС</a:t>
            </a:r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11284"/>
              </p:ext>
            </p:extLst>
          </p:nvPr>
        </p:nvGraphicFramePr>
        <p:xfrm>
          <a:off x="395536" y="1848308"/>
          <a:ext cx="7786774" cy="2813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ВЛ-10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ВЛ-0,4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Капитальный ремонт РП, ТП, КТП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505 009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7C34B304-9E57-41D1-808D-6A6FFD67E226}"/>
              </a:ext>
            </a:extLst>
          </p:cNvPr>
          <p:cNvSpPr txBox="1">
            <a:spLocks/>
          </p:cNvSpPr>
          <p:nvPr/>
        </p:nvSpPr>
        <p:spPr>
          <a:xfrm>
            <a:off x="107505" y="297156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ремонт, приводящий к увеличению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основных средств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6B68735-13BF-F9AB-6DDC-08D665CE4096}"/>
              </a:ext>
            </a:extLst>
          </p:cNvPr>
          <p:cNvSpPr txBox="1">
            <a:spLocks/>
          </p:cNvSpPr>
          <p:nvPr/>
        </p:nvSpPr>
        <p:spPr>
          <a:xfrm>
            <a:off x="323528" y="5000891"/>
            <a:ext cx="8131950" cy="72993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В физическом плане работы выполняются, параллельно начато списание согласно актов выполненных работ (для определения сумм фактического исполнения).  </a:t>
            </a:r>
          </a:p>
        </p:txBody>
      </p:sp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607490" y="1162666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852829"/>
              </p:ext>
            </p:extLst>
          </p:nvPr>
        </p:nvGraphicFramePr>
        <p:xfrm>
          <a:off x="251520" y="1412776"/>
          <a:ext cx="8108763" cy="3350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6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6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выпрямительного устройства на ПС "Восточная", "Батыс", "Коктем", "Чубары"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АКБ на ПС "Батыс"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прислонных шкафов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A3A23543-BBAE-45B1-B821-4A209E2B6C59}"/>
              </a:ext>
            </a:extLst>
          </p:cNvPr>
          <p:cNvSpPr txBox="1">
            <a:spLocks/>
          </p:cNvSpPr>
          <p:nvPr/>
        </p:nvSpPr>
        <p:spPr>
          <a:xfrm>
            <a:off x="136152" y="145490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устаревшего оборудования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7AEFDA-CD12-5CCA-C57C-D72E3843F66F}"/>
              </a:ext>
            </a:extLst>
          </p:cNvPr>
          <p:cNvSpPr/>
          <p:nvPr/>
        </p:nvSpPr>
        <p:spPr>
          <a:xfrm>
            <a:off x="151371" y="5162397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b="1" i="1" dirty="0">
                <a:ln w="6350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Договора с поставщиками заключены, ориентировочные сроки поставки энергетического оборудования август-октябрь месяцы. </a:t>
            </a:r>
          </a:p>
        </p:txBody>
      </p:sp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412776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51127"/>
              </p:ext>
            </p:extLst>
          </p:nvPr>
        </p:nvGraphicFramePr>
        <p:xfrm>
          <a:off x="322873" y="1700808"/>
          <a:ext cx="7849527" cy="24890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276556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3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4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Заземление нейтрали сети через резисторы на ПС "Заречная", ПС "Степная", ПС "Южная",   ПС "Городская"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508">
                <a:tc>
                  <a:txBody>
                    <a:bodyPr/>
                    <a:lstStyle/>
                    <a:p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1442C250-68EC-4E03-9EEC-A4503242A1F0}"/>
              </a:ext>
            </a:extLst>
          </p:cNvPr>
          <p:cNvSpPr txBox="1">
            <a:spLocks/>
          </p:cNvSpPr>
          <p:nvPr/>
        </p:nvSpPr>
        <p:spPr>
          <a:xfrm>
            <a:off x="179185" y="210573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Релейная защита.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BCC60-1136-F4EA-17A1-985569E29A1D}"/>
              </a:ext>
            </a:extLst>
          </p:cNvPr>
          <p:cNvSpPr txBox="1"/>
          <p:nvPr/>
        </p:nvSpPr>
        <p:spPr>
          <a:xfrm>
            <a:off x="404199" y="4633972"/>
            <a:ext cx="77588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Подрядные организации по строительно-монтажным работам определены, проведены работы по согласованию и утверждению ГПР, работы ведутся.</a:t>
            </a:r>
          </a:p>
        </p:txBody>
      </p:sp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052736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57276"/>
              </p:ext>
            </p:extLst>
          </p:nvPr>
        </p:nvGraphicFramePr>
        <p:xfrm>
          <a:off x="249473" y="1333260"/>
          <a:ext cx="8049644" cy="2777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9865115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Внедрение АСКУЭ юридических лиц II этап - 2500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534 676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    2 869 ПУ, установлено 666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"Капитальный   ремонт   существующей   системы АСКУЭ реализованного в 2010-2012г.г."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770 320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    4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045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ПУ, установлено 842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1 304 996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E4A83637-AFF1-4C4F-9CF9-8A705B677BD7}"/>
              </a:ext>
            </a:extLst>
          </p:cNvPr>
          <p:cNvSpPr txBox="1">
            <a:spLocks/>
          </p:cNvSpPr>
          <p:nvPr/>
        </p:nvSpPr>
        <p:spPr>
          <a:xfrm>
            <a:off x="90205" y="190337"/>
            <a:ext cx="8208912" cy="68952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 Автоматизированная система коммерческого учёта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3484</Words>
  <Application>Microsoft Office PowerPoint</Application>
  <PresentationFormat>Экран (4:3)</PresentationFormat>
  <Paragraphs>1267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Georgia</vt:lpstr>
      <vt:lpstr>Times New Roman</vt:lpstr>
      <vt:lpstr>Wingdings</vt:lpstr>
      <vt:lpstr>Соседство</vt:lpstr>
      <vt:lpstr>1_Соседство</vt:lpstr>
      <vt:lpstr>2_Соседство</vt:lpstr>
      <vt:lpstr>Тема Office</vt:lpstr>
      <vt:lpstr>Презентация PowerPoint</vt:lpstr>
      <vt:lpstr>Презентация PowerPoint</vt:lpstr>
      <vt:lpstr>Презентация PowerPoint</vt:lpstr>
      <vt:lpstr>Инвестиционная программа  АО «Астана-РЭК»  за 1 полугодие 2024 года</vt:lpstr>
      <vt:lpstr>Исполнение инвестиционной программы по итогам  1 полугодия 2024 года: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1 полугодие  2024 года</vt:lpstr>
      <vt:lpstr>Презентация PowerPoint</vt:lpstr>
      <vt:lpstr>Презентация PowerPoint</vt:lpstr>
      <vt:lpstr>Информация об объемах предоставленных регулируемых услуг за 1 полугодие 2024 года</vt:lpstr>
      <vt:lpstr>Презентация PowerPoint</vt:lpstr>
      <vt:lpstr>Информация об объемах предоставленных регулируемых услуг за 1 полугодие 2024 года</vt:lpstr>
      <vt:lpstr>Информация об объемах предоставленных регулируемых услуг  за 1 полугодие 2024 года (продолжение) </vt:lpstr>
      <vt:lpstr>Информация об объемах предоставленных регулируемых услуг  за 1 полугодие 2024 года (продолжение) </vt:lpstr>
      <vt:lpstr>Работа с потребителями</vt:lpstr>
      <vt:lpstr>Информация об исполнении утвержденной уполномоченным органом тарифной сметы за  1 полугодие 2024 год по передаче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Матайс А.А.</cp:lastModifiedBy>
  <cp:revision>395</cp:revision>
  <cp:lastPrinted>2024-07-16T09:40:09Z</cp:lastPrinted>
  <dcterms:created xsi:type="dcterms:W3CDTF">2014-03-26T05:40:40Z</dcterms:created>
  <dcterms:modified xsi:type="dcterms:W3CDTF">2024-07-23T05:19:18Z</dcterms:modified>
</cp:coreProperties>
</file>