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816" r:id="rId3"/>
    <p:sldMasterId id="2147483828" r:id="rId4"/>
  </p:sldMasterIdLst>
  <p:notesMasterIdLst>
    <p:notesMasterId r:id="rId35"/>
  </p:notesMasterIdLst>
  <p:sldIdLst>
    <p:sldId id="257" r:id="rId5"/>
    <p:sldId id="259" r:id="rId6"/>
    <p:sldId id="342" r:id="rId7"/>
    <p:sldId id="341" r:id="rId8"/>
    <p:sldId id="343" r:id="rId9"/>
    <p:sldId id="351" r:id="rId10"/>
    <p:sldId id="371" r:id="rId11"/>
    <p:sldId id="372" r:id="rId12"/>
    <p:sldId id="368" r:id="rId13"/>
    <p:sldId id="373" r:id="rId14"/>
    <p:sldId id="374" r:id="rId15"/>
    <p:sldId id="375" r:id="rId16"/>
    <p:sldId id="358" r:id="rId17"/>
    <p:sldId id="296" r:id="rId18"/>
    <p:sldId id="362" r:id="rId19"/>
    <p:sldId id="333" r:id="rId20"/>
    <p:sldId id="339" r:id="rId21"/>
    <p:sldId id="309" r:id="rId22"/>
    <p:sldId id="315" r:id="rId23"/>
    <p:sldId id="335" r:id="rId24"/>
    <p:sldId id="340" r:id="rId25"/>
    <p:sldId id="268" r:id="rId26"/>
    <p:sldId id="314" r:id="rId27"/>
    <p:sldId id="316" r:id="rId28"/>
    <p:sldId id="311" r:id="rId29"/>
    <p:sldId id="305" r:id="rId30"/>
    <p:sldId id="289" r:id="rId31"/>
    <p:sldId id="312" r:id="rId32"/>
    <p:sldId id="364" r:id="rId33"/>
    <p:sldId id="359" r:id="rId34"/>
  </p:sldIdLst>
  <p:sldSz cx="9144000" cy="6858000" type="screen4x3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5" autoAdjust="0"/>
    <p:restoredTop sz="94660"/>
  </p:normalViewPr>
  <p:slideViewPr>
    <p:cSldViewPr>
      <p:cViewPr>
        <p:scale>
          <a:sx n="90" d="100"/>
          <a:sy n="90" d="100"/>
        </p:scale>
        <p:origin x="-2052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848770597505532E-2"/>
          <c:y val="2.7669830990752323E-2"/>
          <c:w val="0.66656488422162552"/>
          <c:h val="0.783562194912551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'фин рез'!$B$6</c:f>
              <c:strCache>
                <c:ptCount val="1"/>
                <c:pt idx="0">
                  <c:v>факт 2021г.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212745">
                  <a:lumMod val="60000"/>
                  <a:lumOff val="4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212745">
                  <a:lumMod val="60000"/>
                  <a:lumOff val="4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212745">
                  <a:lumMod val="60000"/>
                  <a:lumOff val="4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212745">
                  <a:lumMod val="60000"/>
                  <a:lumOff val="40000"/>
                </a:srgbClr>
              </a:solidFill>
            </c:spPr>
          </c:dPt>
          <c:dLbls>
            <c:dLbl>
              <c:idx val="1"/>
              <c:layout>
                <c:manualLayout>
                  <c:x val="1.7670680495755559E-2"/>
                  <c:y val="-4.6554977487735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405615987652531E-2"/>
                  <c:y val="1.1638744371933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405615987652531E-2"/>
                  <c:y val="2.9577806838999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'фин рез'!$A$7:$A$10</c:f>
              <c:strCache>
                <c:ptCount val="4"/>
                <c:pt idx="0">
                  <c:v>Совокупные доходы, млн. тенге</c:v>
                </c:pt>
                <c:pt idx="1">
                  <c:v>Совокупные расходы, млн. тенге</c:v>
                </c:pt>
                <c:pt idx="2">
                  <c:v>КПН, млн. тенге</c:v>
                </c:pt>
                <c:pt idx="3">
                  <c:v>Чистая прибыль (убыток), млн. тенге</c:v>
                </c:pt>
              </c:strCache>
            </c:strRef>
          </c:cat>
          <c:val>
            <c:numRef>
              <c:f>'фин рез'!$B$7:$B$10</c:f>
              <c:numCache>
                <c:formatCode>#,##0.0</c:formatCode>
                <c:ptCount val="4"/>
                <c:pt idx="0">
                  <c:v>16788.675999999999</c:v>
                </c:pt>
                <c:pt idx="1">
                  <c:v>15619.279</c:v>
                </c:pt>
                <c:pt idx="2">
                  <c:v>237.08199999999999</c:v>
                </c:pt>
                <c:pt idx="3">
                  <c:v>932.31499999999903</c:v>
                </c:pt>
              </c:numCache>
            </c:numRef>
          </c:val>
        </c:ser>
        <c:ser>
          <c:idx val="1"/>
          <c:order val="1"/>
          <c:tx>
            <c:strRef>
              <c:f>'фин рез'!$C$6</c:f>
              <c:strCache>
                <c:ptCount val="1"/>
                <c:pt idx="0">
                  <c:v>факт 1 п/г 2022г. (предварительно)</c:v>
                </c:pt>
              </c:strCache>
            </c:strRef>
          </c:tx>
          <c:spPr>
            <a:solidFill>
              <a:srgbClr val="5DCEAF">
                <a:lumMod val="60000"/>
                <a:lumOff val="40000"/>
              </a:srgbClr>
            </a:solidFill>
          </c:spPr>
          <c:invertIfNegative val="0"/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2.4096382494212126E-2"/>
                  <c:y val="-4.6554977487735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554211990739398E-2"/>
                  <c:y val="-2.094973986948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2429906542056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064254996141416E-3"/>
                  <c:y val="-1.7609695165705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'фин рез'!$A$7:$A$10</c:f>
              <c:strCache>
                <c:ptCount val="4"/>
                <c:pt idx="0">
                  <c:v>Совокупные доходы, млн. тенге</c:v>
                </c:pt>
                <c:pt idx="1">
                  <c:v>Совокупные расходы, млн. тенге</c:v>
                </c:pt>
                <c:pt idx="2">
                  <c:v>КПН, млн. тенге</c:v>
                </c:pt>
                <c:pt idx="3">
                  <c:v>Чистая прибыль (убыток), млн. тенге</c:v>
                </c:pt>
              </c:strCache>
            </c:strRef>
          </c:cat>
          <c:val>
            <c:numRef>
              <c:f>'фин рез'!$C$7:$C$10</c:f>
              <c:numCache>
                <c:formatCode>#,##0.0</c:formatCode>
                <c:ptCount val="4"/>
                <c:pt idx="0">
                  <c:v>9520.2639999999992</c:v>
                </c:pt>
                <c:pt idx="1">
                  <c:v>7801.7690000000002</c:v>
                </c:pt>
                <c:pt idx="3">
                  <c:v>1718.494999999999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949184"/>
        <c:axId val="31950720"/>
        <c:axId val="32031168"/>
      </c:bar3DChart>
      <c:catAx>
        <c:axId val="31949184"/>
        <c:scaling>
          <c:orientation val="minMax"/>
        </c:scaling>
        <c:delete val="1"/>
        <c:axPos val="b"/>
        <c:majorTickMark val="none"/>
        <c:minorTickMark val="none"/>
        <c:tickLblPos val="nextTo"/>
        <c:crossAx val="31950720"/>
        <c:crosses val="autoZero"/>
        <c:auto val="1"/>
        <c:lblAlgn val="ctr"/>
        <c:lblOffset val="100"/>
        <c:noMultiLvlLbl val="0"/>
      </c:catAx>
      <c:valAx>
        <c:axId val="3195072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31949184"/>
        <c:crosses val="autoZero"/>
        <c:crossBetween val="between"/>
        <c:majorUnit val="5000"/>
      </c:valAx>
      <c:serAx>
        <c:axId val="32031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31950720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167636786961584"/>
          <c:y val="9.9562495846636512E-2"/>
          <c:w val="0.67800912007747272"/>
          <c:h val="0.579072999021046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'полезн отп и НТП'!$C$15</c:f>
              <c:strCache>
                <c:ptCount val="1"/>
                <c:pt idx="0">
                  <c:v>Отпуск в сеть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087698874660454E-3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FD-40F4-8DE2-77D8181AB930}"/>
                </c:ext>
              </c:extLst>
            </c:dLbl>
            <c:dLbl>
              <c:idx val="2"/>
              <c:layout>
                <c:manualLayout>
                  <c:x val="0"/>
                  <c:y val="-8.6299892125135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FD-40F4-8DE2-77D8181AB9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2021г</c:v>
                </c:pt>
                <c:pt idx="1">
                  <c:v>Утверждено ДКРЕМ</c:v>
                </c:pt>
                <c:pt idx="2">
                  <c:v>факт 1 п/г 2022г</c:v>
                </c:pt>
              </c:strCache>
            </c:strRef>
          </c:cat>
          <c:val>
            <c:numRef>
              <c:f>'полезн отп и НТП'!$C$16:$C$18</c:f>
              <c:numCache>
                <c:formatCode>#,##0</c:formatCode>
                <c:ptCount val="3"/>
                <c:pt idx="0">
                  <c:v>4258995.2</c:v>
                </c:pt>
                <c:pt idx="1">
                  <c:v>4358475.5830000006</c:v>
                </c:pt>
                <c:pt idx="2">
                  <c:v>2245480.0529999998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FD-40F4-8DE2-77D8181AB930}"/>
            </c:ext>
          </c:extLst>
        </c:ser>
        <c:ser>
          <c:idx val="1"/>
          <c:order val="1"/>
          <c:tx>
            <c:strRef>
              <c:f>'полезн отп и НТП'!$D$15</c:f>
              <c:strCache>
                <c:ptCount val="1"/>
                <c:pt idx="0">
                  <c:v>Полезный отпуск электроэнергии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357004268529298E-2"/>
                  <c:y val="-2.1574973031283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FD-40F4-8DE2-77D8181AB930}"/>
                </c:ext>
              </c:extLst>
            </c:dLbl>
            <c:dLbl>
              <c:idx val="1"/>
              <c:layout>
                <c:manualLayout>
                  <c:x val="4.65657741559953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FD-40F4-8DE2-77D8181AB930}"/>
                </c:ext>
              </c:extLst>
            </c:dLbl>
            <c:dLbl>
              <c:idx val="2"/>
              <c:layout>
                <c:manualLayout>
                  <c:x val="4.19090745205162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FD-40F4-8DE2-77D8181AB9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2021г</c:v>
                </c:pt>
                <c:pt idx="1">
                  <c:v>Утверждено ДКРЕМ</c:v>
                </c:pt>
                <c:pt idx="2">
                  <c:v>факт 1 п/г 2022г</c:v>
                </c:pt>
              </c:strCache>
            </c:strRef>
          </c:cat>
          <c:val>
            <c:numRef>
              <c:f>'полезн отп и НТП'!$D$16:$D$18</c:f>
              <c:numCache>
                <c:formatCode>#,##0</c:formatCode>
                <c:ptCount val="3"/>
                <c:pt idx="0">
                  <c:v>3836986.5</c:v>
                </c:pt>
                <c:pt idx="1">
                  <c:v>3898690.7010000004</c:v>
                </c:pt>
                <c:pt idx="2">
                  <c:v>2050076.7849999997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5FD-40F4-8DE2-77D8181AB930}"/>
            </c:ext>
          </c:extLst>
        </c:ser>
        <c:ser>
          <c:idx val="2"/>
          <c:order val="2"/>
          <c:tx>
            <c:strRef>
              <c:f>'полезн отп и НТП'!$E$15</c:f>
              <c:strCache>
                <c:ptCount val="1"/>
                <c:pt idx="0">
                  <c:v>Нормативные потери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939464493597205E-2"/>
                  <c:y val="7.91073205935222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FD-40F4-8DE2-77D8181AB930}"/>
                </c:ext>
              </c:extLst>
            </c:dLbl>
            <c:dLbl>
              <c:idx val="1"/>
              <c:layout>
                <c:manualLayout>
                  <c:x val="3.2596041909196738E-2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FD-40F4-8DE2-77D8181AB930}"/>
                </c:ext>
              </c:extLst>
            </c:dLbl>
            <c:dLbl>
              <c:idx val="2"/>
              <c:layout>
                <c:manualLayout>
                  <c:x val="3.570042685292988E-2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FD-40F4-8DE2-77D8181AB9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2021г</c:v>
                </c:pt>
                <c:pt idx="1">
                  <c:v>Утверждено ДКРЕМ</c:v>
                </c:pt>
                <c:pt idx="2">
                  <c:v>факт 1 п/г 2022г</c:v>
                </c:pt>
              </c:strCache>
            </c:strRef>
          </c:cat>
          <c:val>
            <c:numRef>
              <c:f>'полезн отп и НТП'!$E$16:$E$18</c:f>
              <c:numCache>
                <c:formatCode>#,##0</c:formatCode>
                <c:ptCount val="3"/>
                <c:pt idx="0">
                  <c:v>419752</c:v>
                </c:pt>
                <c:pt idx="1">
                  <c:v>457640.33499999996</c:v>
                </c:pt>
                <c:pt idx="2">
                  <c:v>194296.1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5FD-40F4-8DE2-77D8181AB930}"/>
            </c:ext>
          </c:extLst>
        </c:ser>
        <c:ser>
          <c:idx val="3"/>
          <c:order val="3"/>
          <c:tx>
            <c:strRef>
              <c:f>'полезн отп и НТП'!$F$15</c:f>
              <c:strCache>
                <c:ptCount val="1"/>
                <c:pt idx="0">
                  <c:v>Потребление на хозяйственные нужды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8350795498641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FD-40F4-8DE2-77D8181AB930}"/>
                </c:ext>
              </c:extLst>
            </c:dLbl>
            <c:dLbl>
              <c:idx val="1"/>
              <c:layout>
                <c:manualLayout>
                  <c:x val="1.70741171905316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FD-40F4-8DE2-77D8181AB930}"/>
                </c:ext>
              </c:extLst>
            </c:dLbl>
            <c:dLbl>
              <c:idx val="2"/>
              <c:layout>
                <c:manualLayout>
                  <c:x val="1.86263096623982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5FD-40F4-8DE2-77D8181AB9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2021г</c:v>
                </c:pt>
                <c:pt idx="1">
                  <c:v>Утверждено ДКРЕМ</c:v>
                </c:pt>
                <c:pt idx="2">
                  <c:v>факт 1 п/г 2022г</c:v>
                </c:pt>
              </c:strCache>
            </c:strRef>
          </c:cat>
          <c:val>
            <c:numRef>
              <c:f>'полезн отп и НТП'!$F$16:$F$18</c:f>
              <c:numCache>
                <c:formatCode>#,##0</c:formatCode>
                <c:ptCount val="3"/>
                <c:pt idx="0">
                  <c:v>2256.6999999999998</c:v>
                </c:pt>
                <c:pt idx="1">
                  <c:v>2144.547</c:v>
                </c:pt>
                <c:pt idx="2">
                  <c:v>1107.1679999999999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5FD-40F4-8DE2-77D8181AB9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290752"/>
        <c:axId val="81292288"/>
        <c:axId val="0"/>
      </c:bar3DChart>
      <c:catAx>
        <c:axId val="81290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292288"/>
        <c:crosses val="autoZero"/>
        <c:auto val="1"/>
        <c:lblAlgn val="ctr"/>
        <c:lblOffset val="100"/>
        <c:noMultiLvlLbl val="0"/>
      </c:catAx>
      <c:valAx>
        <c:axId val="812922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1290752"/>
        <c:crosses val="autoZero"/>
        <c:crossBetween val="between"/>
        <c:majorUnit val="1000000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'ПП 21-22'!$A$2</c:f>
              <c:strCache>
                <c:ptCount val="1"/>
                <c:pt idx="0">
                  <c:v>Нормативные потери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9502474569087042E-3"/>
                  <c:y val="-7.1813285457810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D4-442C-BEBF-2C8A7ABF59C5}"/>
                </c:ext>
              </c:extLst>
            </c:dLbl>
            <c:dLbl>
              <c:idx val="1"/>
              <c:layout>
                <c:manualLayout>
                  <c:x val="6.6334983046058022E-3"/>
                  <c:y val="-1.4362657091561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D4-442C-BEBF-2C8A7ABF59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2022г</c:v>
                </c:pt>
                <c:pt idx="1">
                  <c:v>Утверждено ДКРЕМ на 2023г</c:v>
                </c:pt>
              </c:strCache>
            </c:strRef>
          </c:cat>
          <c:val>
            <c:numRef>
              <c:f>'ПП 21-22'!$B$2:$C$2</c:f>
              <c:numCache>
                <c:formatCode>#,##0</c:formatCode>
                <c:ptCount val="2"/>
                <c:pt idx="0">
                  <c:v>457640.33499999996</c:v>
                </c:pt>
                <c:pt idx="1">
                  <c:v>403725.54200000002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D4-442C-BEBF-2C8A7ABF59C5}"/>
            </c:ext>
          </c:extLst>
        </c:ser>
        <c:ser>
          <c:idx val="1"/>
          <c:order val="1"/>
          <c:tx>
            <c:strRef>
              <c:f>'ПП 21-22'!$A$3</c:f>
              <c:strCache>
                <c:ptCount val="1"/>
                <c:pt idx="0">
                  <c:v>Потребление на хозяйственные нужды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558869489968858E-2"/>
                  <c:y val="-8.77707794017895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D4-442C-BEBF-2C8A7ABF59C5}"/>
                </c:ext>
              </c:extLst>
            </c:dLbl>
            <c:dLbl>
              <c:idx val="1"/>
              <c:layout>
                <c:manualLayout>
                  <c:x val="1.9900494913817287E-2"/>
                  <c:y val="8.77707794017895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D4-442C-BEBF-2C8A7ABF59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2022г</c:v>
                </c:pt>
                <c:pt idx="1">
                  <c:v>Утверждено ДКРЕМ на 2023г</c:v>
                </c:pt>
              </c:strCache>
            </c:strRef>
          </c:cat>
          <c:val>
            <c:numRef>
              <c:f>'ПП 21-22'!$B$3:$C$3</c:f>
              <c:numCache>
                <c:formatCode>#,##0</c:formatCode>
                <c:ptCount val="2"/>
                <c:pt idx="0">
                  <c:v>2144.547</c:v>
                </c:pt>
                <c:pt idx="1">
                  <c:v>1980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D4-442C-BEBF-2C8A7ABF59C5}"/>
            </c:ext>
          </c:extLst>
        </c:ser>
        <c:ser>
          <c:idx val="2"/>
          <c:order val="2"/>
          <c:tx>
            <c:strRef>
              <c:f>'ПП 21-22'!$A$4</c:f>
              <c:strCache>
                <c:ptCount val="1"/>
                <c:pt idx="0">
                  <c:v>Полезный отпуск электроэнергии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4875618642271759E-2"/>
                  <c:y val="2.3937761819269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D4-442C-BEBF-2C8A7ABF59C5}"/>
                </c:ext>
              </c:extLst>
            </c:dLbl>
            <c:dLbl>
              <c:idx val="1"/>
              <c:layout>
                <c:manualLayout>
                  <c:x val="-2.1558869489968858E-2"/>
                  <c:y val="-2.3937761819270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D4-442C-BEBF-2C8A7ABF59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2022г</c:v>
                </c:pt>
                <c:pt idx="1">
                  <c:v>Утверждено ДКРЕМ на 2023г</c:v>
                </c:pt>
              </c:strCache>
            </c:strRef>
          </c:cat>
          <c:val>
            <c:numRef>
              <c:f>'ПП 21-22'!$B$4:$C$4</c:f>
              <c:numCache>
                <c:formatCode>#,##0</c:formatCode>
                <c:ptCount val="2"/>
                <c:pt idx="0">
                  <c:v>3898690.7010000004</c:v>
                </c:pt>
                <c:pt idx="1">
                  <c:v>3513949.7420000001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D4-442C-BEBF-2C8A7ABF59C5}"/>
            </c:ext>
          </c:extLst>
        </c:ser>
        <c:ser>
          <c:idx val="3"/>
          <c:order val="3"/>
          <c:tx>
            <c:strRef>
              <c:f>'ПП 21-22'!$A$5</c:f>
              <c:strCache>
                <c:ptCount val="1"/>
                <c:pt idx="0">
                  <c:v>Отпуск в сеть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6334983046056808E-3"/>
                  <c:y val="-1.6756433273488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D4-442C-BEBF-2C8A7ABF59C5}"/>
                </c:ext>
              </c:extLst>
            </c:dLbl>
            <c:dLbl>
              <c:idx val="1"/>
              <c:layout>
                <c:manualLayout>
                  <c:x val="9.9502474569087042E-3"/>
                  <c:y val="-1.9150209455415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D4-442C-BEBF-2C8A7ABF59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2022г</c:v>
                </c:pt>
                <c:pt idx="1">
                  <c:v>Утверждено ДКРЕМ на 2023г</c:v>
                </c:pt>
              </c:strCache>
            </c:strRef>
          </c:cat>
          <c:val>
            <c:numRef>
              <c:f>'ПП 21-22'!$B$5:$C$5</c:f>
              <c:numCache>
                <c:formatCode>#,##0</c:formatCode>
                <c:ptCount val="2"/>
                <c:pt idx="0">
                  <c:v>4358475.5830000006</c:v>
                </c:pt>
                <c:pt idx="1">
                  <c:v>3919655.284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DD4-442C-BEBF-2C8A7ABF59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081728"/>
        <c:axId val="91357952"/>
        <c:axId val="0"/>
      </c:bar3DChart>
      <c:catAx>
        <c:axId val="91081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1357952"/>
        <c:crosses val="autoZero"/>
        <c:auto val="1"/>
        <c:lblAlgn val="ctr"/>
        <c:lblOffset val="100"/>
        <c:noMultiLvlLbl val="0"/>
      </c:catAx>
      <c:valAx>
        <c:axId val="913579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тыс. кВтч</a:t>
                </a:r>
              </a:p>
            </c:rich>
          </c:tx>
          <c:layout>
            <c:manualLayout>
              <c:xMode val="edge"/>
              <c:yMode val="edge"/>
              <c:x val="0.2083866307147054"/>
              <c:y val="6.736350056781501E-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91081728"/>
        <c:crosses val="autoZero"/>
        <c:crossBetween val="between"/>
        <c:majorUnit val="1000000"/>
      </c:valAx>
      <c:dTable>
        <c:showHorzBorder val="1"/>
        <c:showVertBorder val="1"/>
        <c:showOutline val="1"/>
        <c:showKeys val="1"/>
      </c:dTable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98952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98952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r">
              <a:defRPr sz="1200"/>
            </a:lvl1pPr>
          </a:lstStyle>
          <a:p>
            <a:fld id="{317CC397-1409-4BAD-8551-D2D02BBD3523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7925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5" rIns="91407" bIns="457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40037"/>
            <a:ext cx="5486400" cy="4490562"/>
          </a:xfrm>
          <a:prstGeom prst="rect">
            <a:avLst/>
          </a:prstGeom>
        </p:spPr>
        <p:txBody>
          <a:bodyPr vert="horz" lIns="91407" tIns="45705" rIns="91407" bIns="4570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5"/>
            <a:ext cx="2971800" cy="498952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78345"/>
            <a:ext cx="2971800" cy="498952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r">
              <a:defRPr sz="1200"/>
            </a:lvl1pPr>
          </a:lstStyle>
          <a:p>
            <a:fld id="{D5B7516E-F69B-4E8C-88B6-18AC4B386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9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5336C-609F-4D36-A46F-73A286EE772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0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7516E-F69B-4E8C-88B6-18AC4B3860A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4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B36B-2A1B-43B5-9853-7F289DD4678D}" type="datetime1">
              <a:rPr lang="ru-RU" smtClean="0">
                <a:solidFill>
                  <a:srgbClr val="438086"/>
                </a:solidFill>
              </a:rPr>
              <a:t>26.07.2022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38A928D-8747-492E-9073-CB7D59B4D5B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D80EA-AFF3-4BE1-ADB6-4FB536F8DAFD}" type="datetime1">
              <a:rPr lang="ru-RU" smtClean="0">
                <a:solidFill>
                  <a:srgbClr val="438086"/>
                </a:solidFill>
              </a:rPr>
              <a:t>26.07.2022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AC4D-DF25-40CA-AAEA-175B7281B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F608-9606-4A6B-8A16-18A0764DD9C6}" type="datetime1">
              <a:rPr lang="ru-RU" smtClean="0">
                <a:solidFill>
                  <a:srgbClr val="438086"/>
                </a:solidFill>
              </a:rPr>
              <a:t>26.07.2022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A27B-3971-4E32-8CF8-ED77DC237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946-4590-4009-8FF5-B1EBDA8FC514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27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73ED-5F27-4842-AF45-6ADF46424C29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80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968B-3E35-42BF-8A25-60AD4F7F4D22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35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9E3D-D153-408A-BFA1-F9839ED0955B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36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884-5250-4049-8F3B-7A8821A3BB1B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73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ACA-4746-4AC6-87A6-8806B2CDEF5C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57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CD3-9067-482D-B1D5-58A965A4156D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404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A1F-24AE-4049-8063-18F4658ADA1D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5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709E-20E4-4AF2-834F-E47B890FA459}" type="datetime1">
              <a:rPr lang="ru-RU" smtClean="0">
                <a:solidFill>
                  <a:srgbClr val="438086"/>
                </a:solidFill>
              </a:rPr>
              <a:t>26.07.2022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39806-CEEA-42A6-AE3E-CCCCB1229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B28C-5420-4C0F-B463-1BD3FCF50122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40A-2AF8-4A80-AAB2-874633A33875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82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7129-B7CC-4259-B46E-EFBC38CB7E23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863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4E-8901-4677-BDF3-9A9417F54C65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242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FE33-24BA-4938-AF39-9FABCA81E7D6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289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3F03-0D3C-4B1F-AF00-81B9180A8D82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284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900B-8E48-46B0-9041-0222C6F1D911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949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C909-C48D-44ED-BD55-DBF880337F81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013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589E-0576-43E1-94DA-38F26C7C3A12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834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B14-7F4E-403C-9639-375148C5D647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2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FEED-3694-477A-86C3-7BC88AB2A202}" type="datetime1">
              <a:rPr lang="ru-RU" smtClean="0">
                <a:solidFill>
                  <a:srgbClr val="438086"/>
                </a:solidFill>
              </a:rPr>
              <a:t>26.07.2022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03F82-0271-42FE-A48B-A85C2855F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2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0357-81C4-478F-897D-B6C9111B5647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58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87C-1CF7-48B3-B1D4-58CC33ADA830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75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D35-22CE-4237-96CC-17EA81B9B080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64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ADC-9A32-40CD-AD79-74CB985EF548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965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EA75-9A6F-453A-9C87-8CAA6AD8CDD4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17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7E5-6CE4-47C9-8420-617EE5324855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474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1A8D-D6D3-492D-9C98-2ACCBF6C2202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621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1583-A530-480F-A311-03C73B75AA92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270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869E-A7DD-41C7-9D60-EA0AEAF07D5B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068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DCA2-EE6A-48ED-9DD3-FF7212DAA2A5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10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AC8D-7C49-4FF1-9265-1DDD898CD24E}" type="datetime1">
              <a:rPr lang="ru-RU" smtClean="0">
                <a:solidFill>
                  <a:srgbClr val="438086"/>
                </a:solidFill>
              </a:rPr>
              <a:t>26.07.2022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EE3E0-B3DE-4BD3-BC45-F11772E18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EA8-E51C-4667-B57E-7DDBCD39DB66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11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255-965C-4DC4-8743-C4C6A6716ADE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75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C8E3-B22D-4833-B07F-B59D7D2A4EA2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38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3D0-AFA6-4659-A329-2D9A7B61F777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518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CBA7-7591-470E-A2F6-F8E4FA744D3D}" type="datetime1">
              <a:rPr lang="ru-RU" smtClean="0">
                <a:solidFill>
                  <a:srgbClr val="B4DCFA"/>
                </a:solidFill>
              </a:rPr>
              <a:t>26.07.2022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29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0A52D5-033A-460F-A5DF-046CE45E21C5}" type="datetime1">
              <a:rPr lang="ru-RU" smtClean="0">
                <a:solidFill>
                  <a:srgbClr val="438086"/>
                </a:solidFill>
              </a:rPr>
              <a:t>26.07.2022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A578E3-9B98-45E9-86A1-164243DC7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6A9AF-5E15-4509-B492-C30704FA0BCE}" type="datetime1">
              <a:rPr lang="ru-RU" smtClean="0">
                <a:solidFill>
                  <a:srgbClr val="438086"/>
                </a:solidFill>
              </a:rPr>
              <a:t>26.07.2022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2534-20F7-4306-B7FE-14BA2D3E1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7BA6-6762-45A6-BDA5-1395AC59D655}" type="datetime1">
              <a:rPr lang="ru-RU" smtClean="0">
                <a:solidFill>
                  <a:srgbClr val="438086"/>
                </a:solidFill>
              </a:rPr>
              <a:t>26.07.2022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E63EA-B8B1-40BB-BFB5-AE9598164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7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2964-B610-4E1F-9C32-EFEC3BECA612}" type="datetime1">
              <a:rPr lang="ru-RU" smtClean="0">
                <a:solidFill>
                  <a:srgbClr val="438086"/>
                </a:solidFill>
              </a:rPr>
              <a:t>26.07.2022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6C30-1553-487C-BE73-2D4E19188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0E0FB-D215-4456-8AA6-5A8121CF0AA5}" type="datetime1">
              <a:rPr lang="ru-RU" smtClean="0">
                <a:solidFill>
                  <a:srgbClr val="438086"/>
                </a:solidFill>
              </a:rPr>
              <a:t>26.07.2022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843E-F922-47E7-9C5A-64F371C8A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1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1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486CD978-A83C-4B67-8F65-BBB78F65BDB5}" type="datetime1">
              <a:rPr lang="ru-RU" smtClean="0">
                <a:solidFill>
                  <a:srgbClr val="438086"/>
                </a:solidFill>
              </a:rPr>
              <a:t>26.07.2022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1AC6339-95AD-423E-A4C9-4673F9159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2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9D9C45-FBF5-4606-8983-29B10196E8D2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26.07.2022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2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7BFEB-E77D-47A7-AA6D-26B9A18D1950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26.07.2022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8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E0FE4-F362-4488-B600-9E4DA37A1645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26.07.2022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8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98" y="3933056"/>
            <a:ext cx="5765388" cy="5040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5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«Астана – Региональная Электросетевая Компания»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716016" y="692696"/>
            <a:ext cx="4412863" cy="1935082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FFFFCC"/>
                </a:solidFill>
                <a:latin typeface="Arial" charset="0"/>
                <a:cs typeface="Arial" charset="0"/>
              </a:rPr>
              <a:t>Отчет перед потребителями</a:t>
            </a:r>
            <a:br>
              <a:rPr lang="ru-RU" sz="2800" b="1" dirty="0">
                <a:solidFill>
                  <a:srgbClr val="FFFFCC"/>
                </a:solidFill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FFFFCC"/>
                </a:solidFill>
                <a:latin typeface="Arial" charset="0"/>
                <a:cs typeface="Arial" charset="0"/>
              </a:rPr>
              <a:t>о деятельности </a:t>
            </a:r>
            <a:br>
              <a:rPr lang="ru-RU" sz="2800" b="1" dirty="0">
                <a:solidFill>
                  <a:srgbClr val="FFFFCC"/>
                </a:solidFill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FFFFCC"/>
                </a:solidFill>
                <a:latin typeface="Arial" charset="0"/>
                <a:cs typeface="Arial" charset="0"/>
              </a:rPr>
              <a:t>за 1 полугодие </a:t>
            </a:r>
            <a:br>
              <a:rPr lang="ru-RU" sz="2800" b="1" dirty="0">
                <a:solidFill>
                  <a:srgbClr val="FFFFCC"/>
                </a:solidFill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FFFFCC"/>
                </a:solidFill>
                <a:latin typeface="Arial" charset="0"/>
                <a:cs typeface="Arial" charset="0"/>
              </a:rPr>
              <a:t>2022 года</a:t>
            </a:r>
            <a:endParaRPr lang="ru-RU" sz="2800" b="1" dirty="0">
              <a:solidFill>
                <a:srgbClr val="FFFFCC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60" y="5373216"/>
            <a:ext cx="1055879" cy="10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CC197A0-7A2A-4590-B56B-034BEFAF7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0"/>
            <a:ext cx="4701729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23528" y="86643"/>
            <a:ext cx="8064896" cy="750069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Выполнен собственными силами РЭС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капитальный ремонт 10 РП, ТП, КТП  </a:t>
            </a:r>
          </a:p>
          <a:p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3780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16" y="1054714"/>
            <a:ext cx="230505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43205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23780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51" y="3728338"/>
            <a:ext cx="23050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61" y="3734688"/>
            <a:ext cx="242093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443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23528" y="86643"/>
            <a:ext cx="8064896" cy="1110109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Реконструкция ВЛ-10 </a:t>
            </a:r>
            <a:r>
              <a:rPr lang="ru-RU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переводом на СИП (самонесущий изолированный провод).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2,6 км. </a:t>
            </a:r>
          </a:p>
          <a:p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52425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39847"/>
            <a:ext cx="3419475" cy="4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52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23528" y="260648"/>
            <a:ext cx="8064896" cy="108012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Реконструкция ВЛ-0,4 </a:t>
            </a:r>
            <a:r>
              <a:rPr lang="ru-RU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переводом на СИП (самонесущий изолированный провод).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1 км. </a:t>
            </a:r>
          </a:p>
          <a:p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0734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36589"/>
            <a:ext cx="3078163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61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7836024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Информация об основных финансово-экономических показателях деятельности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АО «Астана-РЭК» за 1 полугодие 2022 года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1005"/>
            <a:ext cx="936104" cy="86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64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836712"/>
            <a:ext cx="8352928" cy="5832648"/>
          </a:xfrm>
        </p:spPr>
        <p:txBody>
          <a:bodyPr>
            <a:normAutofit lnSpcReduction="10000"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14300" lvl="0" indent="334963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2020 году Приказом Департамента Комитета по регулированию естественных монополий Министерства национальной экономики Республики Казахстан по городу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-Султан №61-ОД от 05 ноября 2020 года был утвержден предельный уровень тарифа на 2021-2025гг:</a:t>
            </a:r>
          </a:p>
          <a:p>
            <a:pPr marL="114300" lvl="0" indent="334963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на 2022 год в размере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4,63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тенге за 1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без учета НДС.</a:t>
            </a:r>
          </a:p>
          <a:p>
            <a:pPr marL="114300" indent="334963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Приказом Департамента Комитета по регулированию естественных монополий Министерства национальной экономики Республики Казахстан по городу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-Султан №96-ОД от 29 октября 2021 года был утвержден временный компенсирующий тариф с 01.01.22г по 30.11.22г в размере 4,49 тенге за 1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без учета НДС (неисполнение инвестиционной программы 2016-2020гг).</a:t>
            </a:r>
          </a:p>
          <a:p>
            <a:pPr marL="82550" indent="366713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Действующие тарифы 2022 года:</a:t>
            </a:r>
          </a:p>
          <a:p>
            <a:pPr marL="8255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с 01.01.22 года по 30.06.22 года 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в размере </a:t>
            </a: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4,37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тенге за 1 </a:t>
            </a:r>
            <a:r>
              <a:rPr lang="ru-RU" sz="1200" dirty="0" err="1">
                <a:latin typeface="Times New Roman" pitchFamily="18" charset="0"/>
                <a:ea typeface="Calibri"/>
                <a:cs typeface="Times New Roman" pitchFamily="18" charset="0"/>
              </a:rPr>
              <a:t>кВтч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без учета НДС, с учётом временного компенсирующего тарифа </a:t>
            </a: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4,23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тенге за 1 </a:t>
            </a:r>
            <a:r>
              <a:rPr lang="ru-RU" sz="1200" dirty="0" err="1">
                <a:latin typeface="Times New Roman" pitchFamily="18" charset="0"/>
                <a:ea typeface="Calibri"/>
                <a:cs typeface="Times New Roman" pitchFamily="18" charset="0"/>
              </a:rPr>
              <a:t>кВтч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без учета НДС –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добровольное снижение тарифа за счёт сокращения затрат по обслуживанию многоквартирного жилого фонда (согласовано ДКРЕМ - письмо от 14.01.2022г №03-13/46/48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). </a:t>
            </a:r>
          </a:p>
          <a:p>
            <a:pPr marL="82550" indent="0" algn="just">
              <a:lnSpc>
                <a:spcPct val="115000"/>
              </a:lnSpc>
              <a:buNone/>
            </a:pP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с 01.07.22 года по 30.11.212 года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4,37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тенге за 1 </a:t>
            </a:r>
            <a:r>
              <a:rPr lang="ru-RU" sz="1200" dirty="0" err="1">
                <a:latin typeface="Times New Roman" pitchFamily="18" charset="0"/>
                <a:ea typeface="Calibri"/>
                <a:cs typeface="Times New Roman" pitchFamily="18" charset="0"/>
              </a:rPr>
              <a:t>кВтч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без учета НДС, с учётом временного компенсирующего тарифа </a:t>
            </a: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4,23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тенге за 1 </a:t>
            </a:r>
            <a:r>
              <a:rPr lang="ru-RU" sz="1200" dirty="0" err="1">
                <a:latin typeface="Times New Roman" pitchFamily="18" charset="0"/>
                <a:ea typeface="Calibri"/>
                <a:cs typeface="Times New Roman" pitchFamily="18" charset="0"/>
              </a:rPr>
              <a:t>кВтч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без учета НДС –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добровольное снижение тарифа (согласовано ДКРЕМ - письмо от 20.06.2022г №03-13/1001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). </a:t>
            </a:r>
          </a:p>
          <a:p>
            <a:pPr marL="82550" indent="0" algn="just">
              <a:lnSpc>
                <a:spcPct val="115000"/>
              </a:lnSpc>
              <a:buNone/>
            </a:pP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с 01.12.22 года по 31.12.22 года – 4,37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тенге за 1 </a:t>
            </a:r>
            <a:r>
              <a:rPr lang="ru-RU" sz="1200" dirty="0" err="1">
                <a:latin typeface="Times New Roman" pitchFamily="18" charset="0"/>
                <a:ea typeface="Calibri"/>
                <a:cs typeface="Times New Roman" pitchFamily="18" charset="0"/>
              </a:rPr>
              <a:t>кВтч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без учета НДС.</a:t>
            </a:r>
          </a:p>
          <a:p>
            <a:pPr marL="82550" indent="0" algn="just">
              <a:lnSpc>
                <a:spcPct val="115000"/>
              </a:lnSpc>
              <a:buNone/>
            </a:pP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2550" indent="366713" algn="just">
              <a:lnSpc>
                <a:spcPct val="115000"/>
              </a:lnSpc>
              <a:buNone/>
            </a:pP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12.07.22г компания подала заявку на увеличение тарифа в связи 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увеличением стоимости стратегического товара - электрической энергии (тариф АО «Астана-Энергия» увеличен с 8,28 до 8,77 тенге/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или на 5,9%).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14300" indent="334963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проекте тарифной сметы с учётом увеличения тарифа с 1 августа в размере 4,434 тенге/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согласованного тарифа в размере 4,37 тенге/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средний тариф по году сложится на уровне 4,40 тенге/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без учёта НДС.</a:t>
            </a:r>
          </a:p>
          <a:p>
            <a:pPr marL="114300" indent="334963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учетом временного компенсирующего тарифа и возмещения затрат потребителям на сумму 16 720,984 тыс. тенге среднегодовой тариф сложится на уровне 4,27 тенге/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без учёта НДС, в том числе:</a:t>
            </a:r>
          </a:p>
          <a:p>
            <a:pPr marL="114300" indent="334963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с 01.01.2022г по 31.07.2022г – 4,23 тенге/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без учёта НДС;</a:t>
            </a:r>
          </a:p>
          <a:p>
            <a:pPr marL="411163" lvl="1" indent="3810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с 01.08.2022г по 30.11.2022г – 4,294 тенге/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без учёта НДС;</a:t>
            </a:r>
          </a:p>
          <a:p>
            <a:pPr marL="411163" lvl="1" indent="3810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с 01.12.2022г по 31.12.2022г – 4,434 тенге/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без учёта НДС.</a:t>
            </a:r>
          </a:p>
          <a:p>
            <a:pPr marL="11430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24597"/>
            <a:ext cx="7848872" cy="8309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100">
                <a:solidFill>
                  <a:srgbClr val="438086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2400" cap="none" dirty="0">
                <a:latin typeface="Times New Roman" pitchFamily="18" charset="0"/>
                <a:cs typeface="Times New Roman" pitchFamily="18" charset="0"/>
              </a:rPr>
              <a:t>Тарифы на передачу и распределение электрической энергии на 2022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59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230" y="260648"/>
            <a:ext cx="8208912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000" b="1" cap="all" spc="-100">
                <a:solidFill>
                  <a:srgbClr val="438086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2400" cap="none" dirty="0">
                <a:latin typeface="Times New Roman" pitchFamily="18" charset="0"/>
                <a:cs typeface="Times New Roman" pitchFamily="18" charset="0"/>
              </a:rPr>
              <a:t>Возврат потребителям  суммы через компенсирующий тариф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0" y="984096"/>
            <a:ext cx="7949170" cy="460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624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0152" y="317847"/>
            <a:ext cx="5773440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spc="-100" dirty="0">
                <a:solidFill>
                  <a:srgbClr val="43808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Финансовые результаты АО «Астана-РЭК»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940152" y="1484784"/>
            <a:ext cx="1173924" cy="328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тенге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641679"/>
              </p:ext>
            </p:extLst>
          </p:nvPr>
        </p:nvGraphicFramePr>
        <p:xfrm>
          <a:off x="251520" y="908720"/>
          <a:ext cx="7905751" cy="545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096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064896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Информация об объемах предоставленных регулируемых услуг за 1 полугодие 2022 года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4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01676" y="239743"/>
            <a:ext cx="7848872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400" b="1" spc="-100">
                <a:solidFill>
                  <a:srgbClr val="43808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Динамика производственной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TextBox 1"/>
          <p:cNvSpPr txBox="1"/>
          <p:nvPr/>
        </p:nvSpPr>
        <p:spPr>
          <a:xfrm>
            <a:off x="7117730" y="1556792"/>
            <a:ext cx="1270694" cy="3691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кВтч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870088"/>
              </p:ext>
            </p:extLst>
          </p:nvPr>
        </p:nvGraphicFramePr>
        <p:xfrm>
          <a:off x="539552" y="5847080"/>
          <a:ext cx="7560840" cy="496352"/>
        </p:xfrm>
        <a:graphic>
          <a:graphicData uri="http://schemas.openxmlformats.org/drawingml/2006/table">
            <a:tbl>
              <a:tblPr/>
              <a:tblGrid>
                <a:gridCol w="24544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20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3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Нормативные потери в % от отпуска в сеть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9,86%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10,50%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8,65%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625134"/>
              </p:ext>
            </p:extLst>
          </p:nvPr>
        </p:nvGraphicFramePr>
        <p:xfrm>
          <a:off x="178864" y="805985"/>
          <a:ext cx="8294496" cy="504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6207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72214"/>
            <a:ext cx="8064898" cy="490066"/>
          </a:xfrm>
          <a:solidFill>
            <a:schemeClr val="bg1"/>
          </a:solidFill>
        </p:spPr>
        <p:txBody>
          <a:bodyPr wrap="square" rtlCol="0"/>
          <a:lstStyle/>
          <a:p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Информация об объемах предоставленных регулируемых услуг </a:t>
            </a:r>
            <a:br>
              <a:rPr lang="ru-RU" sz="2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 1 полугодие 2022г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320975"/>
              </p:ext>
            </p:extLst>
          </p:nvPr>
        </p:nvGraphicFramePr>
        <p:xfrm>
          <a:off x="395536" y="746235"/>
          <a:ext cx="7920881" cy="6087240"/>
        </p:xfrm>
        <a:graphic>
          <a:graphicData uri="http://schemas.openxmlformats.org/drawingml/2006/table">
            <a:tbl>
              <a:tblPr/>
              <a:tblGrid>
                <a:gridCol w="579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688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потребителей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Утверждено в тарифной смете на 2022 год, тыс. </a:t>
                      </a:r>
                      <a:r>
                        <a:rPr lang="ru-RU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кВтч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Факт за 1 полугодие </a:t>
                      </a:r>
                    </a:p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2022 года,  тыс. </a:t>
                      </a:r>
                      <a:r>
                        <a:rPr lang="ru-RU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кВтч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Астанаэнергосбыт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1 866 736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1 017 272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Сторонние организации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2 031 955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1 032 805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"Астана-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теплотранзит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47 472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26 397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"Астана-Энергия"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16 096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1 398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ГКП "Астана Су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Арнасы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98 037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48 067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"Астана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қалалық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жарық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278 348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148 330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ЭнергоКомпани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-ПВ"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486 235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234 373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"АРЭК"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25 001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11 774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"АРЭК-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Энергосбыт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155 582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80 776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ТОО"Компания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Астана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холдинг"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72 636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35 414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Самға-Энерго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316 262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156 232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2.10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Теміржолэнерго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48 084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26 231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3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2.11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филиал АО "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НК"КТЖ"Дирекция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магистральной сети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3 425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5 590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2.12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"Компания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Эрго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2.13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Smart Energy Hub"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206 232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108 361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2.14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SilkWayEnergy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",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83 891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47 965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2.15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GorSvetGroup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55 128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24 206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2.16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KB ENTERPRISES"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988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555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2.17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канал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им.К.Сатпаева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2.18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ЭнерджиКоммерц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6 329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3 462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2.19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Prime Energy Resources"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12 114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12 010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2.20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Транзитэнергосервис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29 298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17 878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2.21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"Росэлко Трэйд"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32 789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16 262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2.22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КазЭнергоХолдинг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4 065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1 417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2.23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Energy Provision"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16 328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6 391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2.24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Astana Ceramic"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2.25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Consolidated Energy Kazakhstan"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6 136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3 113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2.26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Кадаско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-А"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517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477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2.27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-Сервис-Экспресс"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4 165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6 696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2.28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Жибек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Жолы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Оперейтинг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12 763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4 683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2.29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"Корпорация Ясин"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1 526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2 435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2.30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"Электр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Желісі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10 007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1 875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2.31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"КТЖ-Грузовые перевозки"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2 331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2.32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"Орда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Энергосбыт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  <a:tr h="1505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3 898 691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2 050 077</a:t>
                      </a:r>
                    </a:p>
                  </a:txBody>
                  <a:tcPr marL="4625" marR="4625" marT="4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18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539552" y="2626158"/>
            <a:ext cx="8083883" cy="25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buClr>
                <a:srgbClr val="758085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ln w="1905"/>
                <a:solidFill>
                  <a:srgbClr val="2F589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передача электрической энергии, эксплуатация электрических сетей и подстанций</a:t>
            </a:r>
          </a:p>
          <a:p>
            <a:pPr marL="109537" eaLnBrk="0" hangingPunct="0">
              <a:buClr>
                <a:srgbClr val="758085">
                  <a:lumMod val="50000"/>
                </a:srgbClr>
              </a:buClr>
              <a:defRPr/>
            </a:pPr>
            <a:endParaRPr lang="ru-RU" sz="2400" dirty="0">
              <a:ln w="1905"/>
              <a:solidFill>
                <a:srgbClr val="2F589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0" hangingPunct="0">
              <a:buClr>
                <a:srgbClr val="758085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ln w="1905"/>
                <a:solidFill>
                  <a:srgbClr val="2F589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эксплуатация и техническое обслуживание электротехнического хозяйства в составе подстанций, электросетей, распределительных устройств, релейной защиты и автоматики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95536" y="836712"/>
            <a:ext cx="7935309" cy="10001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u="sng" dirty="0">
                <a:ln w="1905"/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2400" b="1" dirty="0">
                <a:ln w="1905"/>
                <a:latin typeface="Times New Roman" pitchFamily="18" charset="0"/>
                <a:cs typeface="Times New Roman" pitchFamily="18" charset="0"/>
              </a:rPr>
              <a:t> деятельности </a:t>
            </a:r>
            <a:br>
              <a:rPr lang="ru-RU" sz="2400" b="1" dirty="0">
                <a:ln w="1905"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905"/>
                <a:latin typeface="Times New Roman" pitchFamily="18" charset="0"/>
                <a:cs typeface="Times New Roman" pitchFamily="18" charset="0"/>
              </a:rPr>
              <a:t>АО «Астана – Региональная </a:t>
            </a:r>
            <a:r>
              <a:rPr lang="ru-RU" sz="2400" b="1" dirty="0" err="1">
                <a:ln w="1905"/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400" b="1" dirty="0">
                <a:ln w="1905"/>
                <a:latin typeface="Times New Roman" pitchFamily="18" charset="0"/>
                <a:cs typeface="Times New Roman" pitchFamily="18" charset="0"/>
              </a:rPr>
              <a:t> Компания»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2920-98BE-4BB8-9D21-43FBE856FEC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47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400" b="1" dirty="0">
                <a:solidFill>
                  <a:srgbClr val="438086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Работа с потребителями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8268072" cy="4800600"/>
          </a:xfrm>
        </p:spPr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работа с потребителями заключается в обеспечении надежности и качества передаваемой электроэнергии по сетям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энергооборудованию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АО «Астана-РЭК».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Напряжение, частота и режим нагрузок в 2022 году соответствовали ГОСТу 13109-97 «Нормы качества электрической энергии в системах электроснабжения общего назначения».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Выявляемые в рабочем порядке несоответствия устранялись работниками АО «Астана-РЭК» незамедлительно и в полном объеме.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52EA0-6830-40BE-AB86-43CAD161B135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13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828092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Информация об исполнении утвержденной уполномоченным органом тарифной сметы за 1 полугодие 2022 года по передаче электроэнергии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8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44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9229" y="135072"/>
            <a:ext cx="7560840" cy="8309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rgbClr val="438086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Информация об исполнении утвержденной тарифной сметы за 1 полугодие 2022 года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6405"/>
              </p:ext>
            </p:extLst>
          </p:nvPr>
        </p:nvGraphicFramePr>
        <p:xfrm>
          <a:off x="377644" y="1124744"/>
          <a:ext cx="7992890" cy="5565446"/>
        </p:xfrm>
        <a:graphic>
          <a:graphicData uri="http://schemas.openxmlformats.org/drawingml/2006/table">
            <a:tbl>
              <a:tblPr/>
              <a:tblGrid>
                <a:gridCol w="625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11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57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2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72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2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47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Утвержденная тарифная смета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Фактически сложившиеся показатели за     1 п/г 2022г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Отклонение, в %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производство товаров и предоставление услуг, всего,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15 147 103,0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6 700 285,8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-55,8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Материальные затраты, всего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539 143,3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211 395,5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-60,8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Сырье и материалы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403 335,9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142 923,9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-64,6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ГСМ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104 220,8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51 947,9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-50,2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6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Энергия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31 586,6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16 523,8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-47,7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6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оплату труда, всего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4 890 768,2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2 049 082,4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-58,1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6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32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 плата производственного персонала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4 424 032,7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1 842 058,1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-58,4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32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Социальный налог и социальные отчисления, ОСМС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466 735,5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207 024,3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-55,6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6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3 939 282,7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2 024 364,0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-48,6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нормативные технические потери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5 035 068,52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2 172 248,25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-56,86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6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услуги системного оператора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45 707,7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19 149,5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-58,1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6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Ремонт, всего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35 715,2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11 296,5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-68,4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6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932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Капитальный ремонт, не приводящий к увеличению стоимости основных фондов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1 497,4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6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Текущий ремонт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34 217,8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11 296,5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-67,0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6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Коммунальные услуги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4 676,4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3 281,8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-29,8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64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затраты 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656 741,0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209 467,7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-68,1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782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5" y="116632"/>
            <a:ext cx="7560840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rgbClr val="438086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/>
            <a:r>
              <a:rPr lang="ru-RU" dirty="0"/>
              <a:t>продолжение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70934"/>
              </p:ext>
            </p:extLst>
          </p:nvPr>
        </p:nvGraphicFramePr>
        <p:xfrm>
          <a:off x="323528" y="692695"/>
          <a:ext cx="7992887" cy="5720573"/>
        </p:xfrm>
        <a:graphic>
          <a:graphicData uri="http://schemas.openxmlformats.org/drawingml/2006/table">
            <a:tbl>
              <a:tblPr/>
              <a:tblGrid>
                <a:gridCol w="862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24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9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96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9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88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34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Утвержденная тарифная смета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Фактически сложившиеся показатели за 1 п/г 2022г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Отклонение, в %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периода, всего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1 351 656,8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508 914,9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-62,3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0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Общие и административные расходы, всего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1 351 656,8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508 914,9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-62,3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28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63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 плата административного персонала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249 265,5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137 444,3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-44,9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63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9.2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Социальный налог и социальные отчисления, ОСМС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28 790,2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15 133,1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-47,4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8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9.4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платежи и сборы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1 006 009,4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327 003,0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-67,5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28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9.5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10 477,7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3 361,5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-67,9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28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9.6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Материалы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1 290,8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436,4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-66,2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28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9.7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ГСМ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4 361,1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2 616,5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-40,0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63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9.8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Коммунальные услуги (вывоз ТБО, водоснабжение и канализация, энергия)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7 406,9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3 874,8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-47,7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28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9.9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Аудиторские услуги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2 704,0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1 600,0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28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9.10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банка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тыс.тенге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6 740,9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38,5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-99,4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28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9.11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расходы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34 610,3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17 406,8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-49,7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28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выплату вознаграждений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2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затрат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16 498 759,7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7 209 200,7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-56,3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2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537 457,9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1 462 624,1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172,1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2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17 036 217,6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8 671 824,8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-49,1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2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оказываемых услуг 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кВтч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3 898 690,7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2 050 076,8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-47,4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282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Нормативные технические потери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10,50%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8,65%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-17,6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2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кВтч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457 640,3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194 296,1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-57,5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2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VIII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 (без НДС)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тенге/кВтч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4,37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4,23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-3,2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10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6768752" cy="10772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32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Перспективы деятельности </a:t>
            </a:r>
          </a:p>
          <a:p>
            <a:r>
              <a:rPr lang="ru-RU" dirty="0"/>
              <a:t>АО «Астана-РЭК»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08" y="398249"/>
            <a:ext cx="790980" cy="7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07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48680"/>
            <a:ext cx="7992890" cy="8309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rgbClr val="438086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Тарифы на передачу и распределение электрической энергии на 2023-2025 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798856"/>
              </p:ext>
            </p:extLst>
          </p:nvPr>
        </p:nvGraphicFramePr>
        <p:xfrm>
          <a:off x="323528" y="2204864"/>
          <a:ext cx="7992889" cy="2204819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51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97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97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97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4765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регулируемой услуги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Тарифы по передаче электрической энергии, тенге/кВтч без НДС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8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01.01.23г по 31.12.23г (приказ ДКРЕМ №61-ОД от 05.11.2020г.)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01.01.24г по 31.12.24г (приказ ДКРЕМ №61-ОД от 05.11.2020г.)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01.01.25г по 31.12.25г (приказ ДКРЕМ №61-ОД от 05.11.2020г.)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22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Передача электрической энергии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кВтч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626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20168" y="5720680"/>
            <a:ext cx="588336" cy="228600"/>
          </a:xfrm>
        </p:spPr>
        <p:txBody>
          <a:bodyPr vert="horz" lIns="0" tIns="0" rIns="0" bIns="0" anchor="ctr"/>
          <a:lstStyle/>
          <a:p>
            <a:fld id="{725C68B6-61C2-468F-89AB-4B9F7531AA68}" type="slidenum">
              <a:rPr lang="ru-RU" sz="2000">
                <a:solidFill>
                  <a:prstClr val="white"/>
                </a:solidFill>
              </a:rPr>
              <a:pPr/>
              <a:t>26</a:t>
            </a:fld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824" y="5875112"/>
            <a:ext cx="78335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- среднегодовой тариф без учета временного компенсирующего тарифа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627301"/>
              </p:ext>
            </p:extLst>
          </p:nvPr>
        </p:nvGraphicFramePr>
        <p:xfrm>
          <a:off x="467544" y="1124744"/>
          <a:ext cx="7493000" cy="4358640"/>
        </p:xfrm>
        <a:graphic>
          <a:graphicData uri="http://schemas.openxmlformats.org/drawingml/2006/table">
            <a:tbl>
              <a:tblPr/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9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50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21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Утвержденная тарифная смета*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затрат на предоставление услуг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млн.тенге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13 800,7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15 109,0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млн.тенге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557,8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537,5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млн.тенге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14 358,5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15 646,5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Объём оказываемых услуг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млн.тенге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3 444,7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3 479,2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72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Нормативные технические потери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7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млн.кВтч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413,0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408,4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тенге/кВтч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2824" y="341040"/>
            <a:ext cx="7344816" cy="4001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rgbClr val="438086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Утвержденная тарифная смета на 2021-2022 годы</a:t>
            </a:r>
          </a:p>
        </p:txBody>
      </p:sp>
    </p:spTree>
    <p:extLst>
      <p:ext uri="{BB962C8B-B14F-4D97-AF65-F5344CB8AC3E}">
        <p14:creationId xmlns:p14="http://schemas.microsoft.com/office/powerpoint/2010/main" val="4256302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208" y="5832628"/>
            <a:ext cx="7897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Нормативные потери утверждены Департаментом Комитета по регулированию естественных монополий </a:t>
            </a:r>
            <a:r>
              <a:rPr lang="ru-R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национальной экономики Республики Казахстан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по городу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Нур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-Султан на 2022 год в размере  10,5%, на 2023 год в размере 10,3%.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6" name="TextBox 1"/>
          <p:cNvSpPr txBox="1"/>
          <p:nvPr/>
        </p:nvSpPr>
        <p:spPr>
          <a:xfrm>
            <a:off x="263364" y="141135"/>
            <a:ext cx="7920880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rgbClr val="438086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Производственная деятельность на 2022-2023 годы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13355"/>
              </p:ext>
            </p:extLst>
          </p:nvPr>
        </p:nvGraphicFramePr>
        <p:xfrm>
          <a:off x="251520" y="545949"/>
          <a:ext cx="7992888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2065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43223"/>
            <a:ext cx="8044097" cy="67335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rgbClr val="438086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  <a:lvl2pPr indent="0">
              <a:defRPr sz="1100">
                <a:solidFill>
                  <a:schemeClr val="tx1"/>
                </a:solidFill>
              </a:defRPr>
            </a:lvl2pPr>
            <a:lvl3pPr indent="0">
              <a:defRPr sz="1100">
                <a:solidFill>
                  <a:schemeClr val="tx1"/>
                </a:solidFill>
              </a:defRPr>
            </a:lvl3pPr>
            <a:lvl4pPr indent="0">
              <a:defRPr sz="1100">
                <a:solidFill>
                  <a:schemeClr val="tx1"/>
                </a:solidFill>
              </a:defRPr>
            </a:lvl4pPr>
            <a:lvl5pPr indent="0">
              <a:defRPr sz="1100">
                <a:solidFill>
                  <a:schemeClr val="tx1"/>
                </a:solidFill>
              </a:defRPr>
            </a:lvl5pPr>
            <a:lvl6pPr indent="0">
              <a:defRPr sz="1100">
                <a:solidFill>
                  <a:schemeClr val="tx1"/>
                </a:solidFill>
              </a:defRPr>
            </a:lvl6pPr>
            <a:lvl7pPr indent="0">
              <a:defRPr sz="1100">
                <a:solidFill>
                  <a:schemeClr val="tx1"/>
                </a:solidFill>
              </a:defRPr>
            </a:lvl7pPr>
            <a:lvl8pPr indent="0">
              <a:defRPr sz="1100">
                <a:solidFill>
                  <a:schemeClr val="tx1"/>
                </a:solidFill>
              </a:defRPr>
            </a:lvl8pPr>
            <a:lvl9pPr indent="0">
              <a:defRPr sz="1100"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Программа капитальных ремонтов 2022-2023 годы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6345444"/>
            <a:ext cx="74168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планируется собственными силами предприятия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18375"/>
              </p:ext>
            </p:extLst>
          </p:nvPr>
        </p:nvGraphicFramePr>
        <p:xfrm>
          <a:off x="180478" y="1140032"/>
          <a:ext cx="8044097" cy="4901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11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3447">
                  <a:extLst>
                    <a:ext uri="{9D8B030D-6E8A-4147-A177-3AD203B41FA5}">
                      <a16:colId xmlns="" xmlns:a16="http://schemas.microsoft.com/office/drawing/2014/main" val="1981033639"/>
                    </a:ext>
                  </a:extLst>
                </a:gridCol>
                <a:gridCol w="9742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75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42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75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0877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2022г.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2023г.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затрат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затрат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179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ремонт, приводящий к увеличению стоимости основных средств (в рамках инвестиционной программы) в том, числе: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РП, ТП, КТП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29 789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40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ВЛ-10кВ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105 387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23,45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85 789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0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ВЛ-0,4кВ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106 660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26,03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108 428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71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тыс.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239 125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224 006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96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931"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ремонт, не приводящий к увеличению стоимости основных средств (в рамках тарифа) в том, числе: 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7" marR="7157" marT="7157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163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РП, ТП, КТП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1 019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ВЛ-10кВ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32921227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ВЛ-0,4кВ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63579118"/>
                  </a:ext>
                </a:extLst>
              </a:tr>
              <a:tr h="28623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ВЛ-110кВ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5,145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1 087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67201719"/>
                  </a:ext>
                </a:extLst>
              </a:tr>
              <a:tr h="3685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 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тыс.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1 498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1 019</a:t>
                      </a: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7172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163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39552" y="197749"/>
            <a:ext cx="7718620" cy="919401"/>
          </a:xfrm>
          <a:prstGeom prst="flowChartAlternateProcess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spc="-100" dirty="0">
                <a:solidFill>
                  <a:srgbClr val="43808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Утвержденная инвестиционная программа </a:t>
            </a:r>
          </a:p>
          <a:p>
            <a:pPr>
              <a:spcBef>
                <a:spcPct val="0"/>
              </a:spcBef>
            </a:pPr>
            <a:r>
              <a:rPr lang="ru-RU" sz="2400" b="1" spc="-100" dirty="0">
                <a:solidFill>
                  <a:srgbClr val="43808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2022-2023 годы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16288"/>
              </p:ext>
            </p:extLst>
          </p:nvPr>
        </p:nvGraphicFramePr>
        <p:xfrm>
          <a:off x="539552" y="1604305"/>
          <a:ext cx="7718620" cy="4272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3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858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8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995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2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2022г. </a:t>
                      </a: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2023г.</a:t>
                      </a: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5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устаревшего оборудования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228 377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220 777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Релейная защита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547 982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517 698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33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автоматизированной системы коммерческого учета электроэнергии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696 257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1 007 019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8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314 999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126 839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2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реконструкция объектов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5 983 231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2 642 910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7 770 846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4 515 244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6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01896" y="188640"/>
            <a:ext cx="7935309" cy="4946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dirty="0">
                <a:ln w="1905"/>
                <a:latin typeface="Times New Roman" pitchFamily="18" charset="0"/>
                <a:cs typeface="Times New Roman" pitchFamily="18" charset="0"/>
              </a:rPr>
              <a:t>Техническая характеристика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2920-98BE-4BB8-9D21-43FBE856FEC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12459"/>
              </p:ext>
            </p:extLst>
          </p:nvPr>
        </p:nvGraphicFramePr>
        <p:xfrm>
          <a:off x="179514" y="683261"/>
          <a:ext cx="8157690" cy="5573176"/>
        </p:xfrm>
        <a:graphic>
          <a:graphicData uri="http://schemas.openxmlformats.org/drawingml/2006/table">
            <a:tbl>
              <a:tblPr firstRow="1" firstCol="1" bandRow="1"/>
              <a:tblGrid>
                <a:gridCol w="23666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4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00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92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35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98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137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85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оборудования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КЛ-220кВ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2,234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2,234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КЛ-110кВ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101,684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134,848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140,552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168,524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КЛ-20кВ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228,891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299,017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208,981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310,956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540,911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КЛ-10кВ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1 684,4106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4545" algn="l"/>
                        </a:tabLs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1 804,783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1 866,749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2 140,219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2 346,915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КЛ-6кВ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4545" algn="l"/>
                        </a:tabLs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КЛ-0,4кВ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942,7247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4545" algn="l"/>
                        </a:tabLs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993,797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999,126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1 111,556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1 181,436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ВЛ-220кВ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124,588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124,588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143,436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143,436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ВЛ-110кВ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148,633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149,569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144,953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202,255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207,908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ВЛ-10кВ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332,569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329,31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326,09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350,04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356,339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ВЛ-0,4кВ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442,495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437,774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442,679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508,734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502,558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ЛЭП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4 027,29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4 294,99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4 303,931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4 967,08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5 458,94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ПС-220кВ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ПС-110кВ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РП, ТП, КТП-10/0,4кВ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1 318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1 366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1 386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1 528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997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Износ электрооборудования и электрических сетей по годам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29,4 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30,6 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29,2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условных единиц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у.е.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75 153,21</a:t>
                      </a: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77 838,9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79 565,47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91 649,29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96 313,63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24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4121" y="332656"/>
            <a:ext cx="7859335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400" b="1" spc="-100">
                <a:solidFill>
                  <a:srgbClr val="43808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Планы развития  АО «Астана – РЭК»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13052"/>
              </p:ext>
            </p:extLst>
          </p:nvPr>
        </p:nvGraphicFramePr>
        <p:xfrm>
          <a:off x="434584" y="1340768"/>
          <a:ext cx="7848872" cy="4176465"/>
        </p:xfrm>
        <a:graphic>
          <a:graphicData uri="http://schemas.openxmlformats.org/drawingml/2006/table">
            <a:tbl>
              <a:tblPr/>
              <a:tblGrid>
                <a:gridCol w="56839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4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320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Мероприятия инвестиционной программы 2021-2025г.г.</a:t>
                      </a:r>
                      <a:endParaRPr lang="ru-RU" sz="1400" b="1" i="0" u="sng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Срок </a:t>
                      </a:r>
                    </a:p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98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Реконструкция ПС «Левобережная»,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«ПНФ»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77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ПС «Центральная», «Керамика»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2023- 2024г.г.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77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Замена кабельных линий 10/0,4кВ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2022-2025г.г.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2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Замена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оборудования в РП,ТП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2022-2025г.г.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5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Внедрение телемеханики в РП,ТП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2022-2025г.г.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65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Реконструкция ПС «</a:t>
                      </a:r>
                      <a:r>
                        <a:rPr lang="ru-RU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Арман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65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Внедрение АСКУЭ юридических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2022-2025г.г.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9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Модернизация автоматизированной системы диспетчерского                  управления 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1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Инвестиционная программа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АО «Астана-РЭК»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 1 полугодие 2022 года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1004"/>
            <a:ext cx="864096" cy="8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7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218" y="589369"/>
            <a:ext cx="7992888" cy="432048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Исполнение инвестиционной программы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1 полугодие 2022 года по разделам: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2103884"/>
              </p:ext>
            </p:extLst>
          </p:nvPr>
        </p:nvGraphicFramePr>
        <p:xfrm>
          <a:off x="316031" y="1556792"/>
          <a:ext cx="7848872" cy="47118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61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63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975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года,         тыс. тенге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Факт,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1 полугодие 2022 года, тыс. тенге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71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устаревшего оборудования и ЛЭП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228 377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467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Релейная защита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547 982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016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Автоматизированная система коммерческого учета электроэнергии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696 257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905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реконструкция объектов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5 983 231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135 167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016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314 999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62 715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067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 за счет экономии по инвестиционной программе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101 094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43193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Итого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7 770 846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325 038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8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7505" y="178644"/>
            <a:ext cx="8280920" cy="1234131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Раздел 3. Автоматизированная система коммерческого учета электроэнергии.           </a:t>
            </a:r>
          </a:p>
          <a:p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Раздел 4.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Строительство и реконструкция объектов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300192" y="1700808"/>
            <a:ext cx="1986584" cy="256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тенге без НДС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250869"/>
              </p:ext>
            </p:extLst>
          </p:nvPr>
        </p:nvGraphicFramePr>
        <p:xfrm>
          <a:off x="467544" y="1988840"/>
          <a:ext cx="7716167" cy="42713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53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6899">
                  <a:extLst>
                    <a:ext uri="{9D8B030D-6E8A-4147-A177-3AD203B41FA5}">
                      <a16:colId xmlns="" xmlns:a16="http://schemas.microsoft.com/office/drawing/2014/main" val="398520946"/>
                    </a:ext>
                  </a:extLst>
                </a:gridCol>
                <a:gridCol w="552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1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38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01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53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3888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6308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205">
                <a:tc gridSpan="7"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Автоматизированная система коммерческого учета электроэнергии: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443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АСКУЭ юридических лиц (перенесено с ИП 2021 года)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43 760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43 760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7205">
                <a:tc gridSpan="7">
                  <a:txBody>
                    <a:bodyPr/>
                    <a:lstStyle/>
                    <a:p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4. Строительство и реконструкция объектов: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ПС "Левобережная«(перенесено с ИП 2021 года)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204 073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204 073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135 167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54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2" y="1233134"/>
            <a:ext cx="41084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38995"/>
            <a:ext cx="38163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альтернативный процесс 5">
            <a:extLst>
              <a:ext uri="{FF2B5EF4-FFF2-40B4-BE49-F238E27FC236}">
                <a16:creationId xmlns="" xmlns:a16="http://schemas.microsoft.com/office/drawing/2014/main" id="{4E2001D5-E83D-406C-AE84-B4BE19C55806}"/>
              </a:ext>
            </a:extLst>
          </p:cNvPr>
          <p:cNvSpPr/>
          <p:nvPr/>
        </p:nvSpPr>
        <p:spPr>
          <a:xfrm>
            <a:off x="201785" y="260648"/>
            <a:ext cx="7920879" cy="73007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Внедрение АСКУЭ юридических лиц (перенесено с ИП 2021 года)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9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58" y="1112512"/>
            <a:ext cx="3835400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34667"/>
            <a:ext cx="3309937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83644"/>
            <a:ext cx="33099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лок-схема: альтернативный процесс 6">
            <a:extLst>
              <a:ext uri="{FF2B5EF4-FFF2-40B4-BE49-F238E27FC236}">
                <a16:creationId xmlns="" xmlns:a16="http://schemas.microsoft.com/office/drawing/2014/main" id="{E1D96562-4C0D-4C99-87F4-80AE6C0A60BD}"/>
              </a:ext>
            </a:extLst>
          </p:cNvPr>
          <p:cNvSpPr/>
          <p:nvPr/>
        </p:nvSpPr>
        <p:spPr>
          <a:xfrm>
            <a:off x="390457" y="178645"/>
            <a:ext cx="7709935" cy="73007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Реконструкция ПС «Левобережная» (перенесено с ИП 2021 года)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91216" y="263059"/>
            <a:ext cx="8064896" cy="606053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Раздел 5. Проектно-изыскательские работы</a:t>
            </a:r>
          </a:p>
          <a:p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74531" y="1227295"/>
            <a:ext cx="1986584" cy="38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тенге без НДС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094374"/>
              </p:ext>
            </p:extLst>
          </p:nvPr>
        </p:nvGraphicFramePr>
        <p:xfrm>
          <a:off x="219208" y="1725938"/>
          <a:ext cx="8208912" cy="39353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6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79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36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2520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0937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9999">
                <a:tc gridSpan="7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Проектно-изыскательские работы, в том числе: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1901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"Модернизация автоматизированной системы диспетчерского управления АО «Астана-РЭК»  (перенесено с ИП-2021г.)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"Реконструкция ПС "Центральная"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г.Астана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Корректировка" (перенесено с ИП-2021г.)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30 692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30 692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62 715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142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6558</TotalTime>
  <Words>2202</Words>
  <Application>Microsoft Office PowerPoint</Application>
  <PresentationFormat>Экран (4:3)</PresentationFormat>
  <Paragraphs>943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Городская</vt:lpstr>
      <vt:lpstr>Соседство</vt:lpstr>
      <vt:lpstr>1_Соседство</vt:lpstr>
      <vt:lpstr>2_Соседство</vt:lpstr>
      <vt:lpstr>Отчет перед потребителями о деятельности  за 1 полугодие  2022 года</vt:lpstr>
      <vt:lpstr>Презентация PowerPoint</vt:lpstr>
      <vt:lpstr>Презентация PowerPoint</vt:lpstr>
      <vt:lpstr>Инвестиционная программа  АО «Астана-РЭК»  за 1 полугодие 2022 года</vt:lpstr>
      <vt:lpstr>Исполнение инвестиционной программы  за 1 полугодие 2022 года по разделам: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основных финансово-экономических показателях деятельности  АО «Астана-РЭК» за 1 полугодие 2022 года</vt:lpstr>
      <vt:lpstr>Презентация PowerPoint</vt:lpstr>
      <vt:lpstr>Презентация PowerPoint</vt:lpstr>
      <vt:lpstr>Презентация PowerPoint</vt:lpstr>
      <vt:lpstr>Информация об объемах предоставленных регулируемых услуг за 1 полугодие 2022 года </vt:lpstr>
      <vt:lpstr>Презентация PowerPoint</vt:lpstr>
      <vt:lpstr>Информация об объемах предоставленных регулируемых услуг  за 1 полугодие 2022г</vt:lpstr>
      <vt:lpstr>Работа с потребителями</vt:lpstr>
      <vt:lpstr>Информация об исполнении утвержденной уполномоченным органом тарифной сметы за 1 полугодие 2022 года по передаче электроэнергии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перед потребителями  по исполнению тарифной сметы</dc:title>
  <dc:creator>Юзер</dc:creator>
  <cp:lastModifiedBy>Матайс Антонина</cp:lastModifiedBy>
  <cp:revision>307</cp:revision>
  <cp:lastPrinted>2022-07-26T04:49:52Z</cp:lastPrinted>
  <dcterms:created xsi:type="dcterms:W3CDTF">2014-03-26T05:40:40Z</dcterms:created>
  <dcterms:modified xsi:type="dcterms:W3CDTF">2022-07-26T04:49:59Z</dcterms:modified>
</cp:coreProperties>
</file>