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4" r:id="rId2"/>
    <p:sldMasterId id="2147483816" r:id="rId3"/>
    <p:sldMasterId id="2147483828" r:id="rId4"/>
  </p:sldMasterIdLst>
  <p:notesMasterIdLst>
    <p:notesMasterId r:id="rId31"/>
  </p:notesMasterIdLst>
  <p:sldIdLst>
    <p:sldId id="257" r:id="rId5"/>
    <p:sldId id="259" r:id="rId6"/>
    <p:sldId id="342" r:id="rId7"/>
    <p:sldId id="341" r:id="rId8"/>
    <p:sldId id="343" r:id="rId9"/>
    <p:sldId id="345" r:id="rId10"/>
    <p:sldId id="346" r:id="rId11"/>
    <p:sldId id="351" r:id="rId12"/>
    <p:sldId id="358" r:id="rId13"/>
    <p:sldId id="296" r:id="rId14"/>
    <p:sldId id="333" r:id="rId15"/>
    <p:sldId id="339" r:id="rId16"/>
    <p:sldId id="309" r:id="rId17"/>
    <p:sldId id="315" r:id="rId18"/>
    <p:sldId id="335" r:id="rId19"/>
    <p:sldId id="340" r:id="rId20"/>
    <p:sldId id="268" r:id="rId21"/>
    <p:sldId id="314" r:id="rId22"/>
    <p:sldId id="363" r:id="rId23"/>
    <p:sldId id="316" r:id="rId24"/>
    <p:sldId id="311" r:id="rId25"/>
    <p:sldId id="305" r:id="rId26"/>
    <p:sldId id="289" r:id="rId27"/>
    <p:sldId id="312" r:id="rId28"/>
    <p:sldId id="364" r:id="rId29"/>
    <p:sldId id="359" r:id="rId30"/>
  </p:sldIdLst>
  <p:sldSz cx="9144000" cy="6858000" type="screen4x3"/>
  <p:notesSz cx="6858000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5" autoAdjust="0"/>
    <p:restoredTop sz="94660"/>
  </p:normalViewPr>
  <p:slideViewPr>
    <p:cSldViewPr>
      <p:cViewPr>
        <p:scale>
          <a:sx n="119" d="100"/>
          <a:sy n="119" d="100"/>
        </p:scale>
        <p:origin x="-1212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'фин рез'!$B$6</c:f>
              <c:strCache>
                <c:ptCount val="1"/>
                <c:pt idx="0">
                  <c:v>факт 2020г.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dLbl>
              <c:idx val="2"/>
              <c:layout>
                <c:manualLayout>
                  <c:x val="-6.42570199845656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8366721666674592E-2"/>
                  <c:y val="3.5414768729400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'фин рез'!$A$7:$A$10</c:f>
              <c:strCache>
                <c:ptCount val="4"/>
                <c:pt idx="0">
                  <c:v>Совокупные доходы, млн. тенге</c:v>
                </c:pt>
                <c:pt idx="1">
                  <c:v>Совокупные расходы, млн. тенге</c:v>
                </c:pt>
                <c:pt idx="2">
                  <c:v>КПН, млн. тенге</c:v>
                </c:pt>
                <c:pt idx="3">
                  <c:v>Чистая прибыль (убыток), млн. тенге</c:v>
                </c:pt>
              </c:strCache>
            </c:strRef>
          </c:cat>
          <c:val>
            <c:numRef>
              <c:f>'фин рез'!$B$7:$B$10</c:f>
              <c:numCache>
                <c:formatCode>#,##0.0</c:formatCode>
                <c:ptCount val="4"/>
                <c:pt idx="0">
                  <c:v>11479.375</c:v>
                </c:pt>
                <c:pt idx="1">
                  <c:v>12847.96</c:v>
                </c:pt>
                <c:pt idx="2">
                  <c:v>182.98599999999999</c:v>
                </c:pt>
                <c:pt idx="3">
                  <c:v>-1551.570999999999</c:v>
                </c:pt>
              </c:numCache>
            </c:numRef>
          </c:val>
        </c:ser>
        <c:ser>
          <c:idx val="1"/>
          <c:order val="1"/>
          <c:tx>
            <c:strRef>
              <c:f>'фин рез'!$C$6</c:f>
              <c:strCache>
                <c:ptCount val="1"/>
                <c:pt idx="0">
                  <c:v>факт 1 п/г 2021г. (предварительно)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</c:spPr>
          </c:dPt>
          <c:dLbls>
            <c:dLbl>
              <c:idx val="3"/>
              <c:layout>
                <c:manualLayout>
                  <c:x val="2.0320863047785631E-2"/>
                  <c:y val="-1.6625374958337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'фин рез'!$A$7:$A$10</c:f>
              <c:strCache>
                <c:ptCount val="4"/>
                <c:pt idx="0">
                  <c:v>Совокупные доходы, млн. тенге</c:v>
                </c:pt>
                <c:pt idx="1">
                  <c:v>Совокупные расходы, млн. тенге</c:v>
                </c:pt>
                <c:pt idx="2">
                  <c:v>КПН, млн. тенге</c:v>
                </c:pt>
                <c:pt idx="3">
                  <c:v>Чистая прибыль (убыток), млн. тенге</c:v>
                </c:pt>
              </c:strCache>
            </c:strRef>
          </c:cat>
          <c:val>
            <c:numRef>
              <c:f>'фин рез'!$C$7:$C$10</c:f>
              <c:numCache>
                <c:formatCode>#,##0.0</c:formatCode>
                <c:ptCount val="4"/>
                <c:pt idx="0">
                  <c:v>7875.0690000000004</c:v>
                </c:pt>
                <c:pt idx="1">
                  <c:v>7116.31</c:v>
                </c:pt>
                <c:pt idx="3">
                  <c:v>758.75900000000001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7412992"/>
        <c:axId val="117414528"/>
        <c:axId val="122530880"/>
      </c:bar3DChart>
      <c:catAx>
        <c:axId val="117412992"/>
        <c:scaling>
          <c:orientation val="minMax"/>
        </c:scaling>
        <c:delete val="1"/>
        <c:axPos val="b"/>
        <c:majorTickMark val="none"/>
        <c:minorTickMark val="none"/>
        <c:tickLblPos val="nextTo"/>
        <c:crossAx val="117414528"/>
        <c:crosses val="autoZero"/>
        <c:auto val="1"/>
        <c:lblAlgn val="ctr"/>
        <c:lblOffset val="100"/>
        <c:noMultiLvlLbl val="0"/>
      </c:catAx>
      <c:valAx>
        <c:axId val="117414528"/>
        <c:scaling>
          <c:orientation val="minMax"/>
        </c:scaling>
        <c:delete val="0"/>
        <c:axPos val="l"/>
        <c:majorGridlines/>
        <c:numFmt formatCode="#,##0.0" sourceLinked="1"/>
        <c:majorTickMark val="none"/>
        <c:minorTickMark val="none"/>
        <c:tickLblPos val="nextTo"/>
        <c:crossAx val="117412992"/>
        <c:crosses val="autoZero"/>
        <c:crossBetween val="between"/>
      </c:valAx>
      <c:serAx>
        <c:axId val="122530880"/>
        <c:scaling>
          <c:orientation val="minMax"/>
        </c:scaling>
        <c:delete val="0"/>
        <c:axPos val="b"/>
        <c:majorTickMark val="none"/>
        <c:minorTickMark val="none"/>
        <c:tickLblPos val="nextTo"/>
        <c:crossAx val="117414528"/>
        <c:crosses val="autoZero"/>
      </c:ser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'полезн отп и НТП'!$C$15</c:f>
              <c:strCache>
                <c:ptCount val="1"/>
                <c:pt idx="0">
                  <c:v>Отпуск в сеть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2087698874660454E-3"/>
                  <c:y val="-6.47249190938511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8.6299892125135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'полезн отп и НТП'!$B$16:$B$18</c:f>
              <c:strCache>
                <c:ptCount val="3"/>
                <c:pt idx="0">
                  <c:v>факт 2020г</c:v>
                </c:pt>
                <c:pt idx="1">
                  <c:v>Утверждено ДКРЕМ</c:v>
                </c:pt>
                <c:pt idx="2">
                  <c:v>факт 1 п/г 2021г (прогнозные данные)</c:v>
                </c:pt>
              </c:strCache>
            </c:strRef>
          </c:cat>
          <c:val>
            <c:numRef>
              <c:f>'полезн отп и НТП'!$C$16:$C$18</c:f>
              <c:numCache>
                <c:formatCode>#,##0</c:formatCode>
                <c:ptCount val="3"/>
                <c:pt idx="0">
                  <c:v>3759756.2999999993</c:v>
                </c:pt>
                <c:pt idx="1">
                  <c:v>3859677.4499999997</c:v>
                </c:pt>
                <c:pt idx="2">
                  <c:v>2121873.267</c:v>
                </c:pt>
              </c:numCache>
            </c:numRef>
          </c:val>
        </c:ser>
        <c:ser>
          <c:idx val="1"/>
          <c:order val="1"/>
          <c:tx>
            <c:strRef>
              <c:f>'полезн отп и НТП'!$D$15</c:f>
              <c:strCache>
                <c:ptCount val="1"/>
                <c:pt idx="0">
                  <c:v>Полезный отпуск электроэнергии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0357004268529298E-2"/>
                  <c:y val="-2.15749730312837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56577415599534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90907452051624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'полезн отп и НТП'!$B$16:$B$18</c:f>
              <c:strCache>
                <c:ptCount val="3"/>
                <c:pt idx="0">
                  <c:v>факт 2020г</c:v>
                </c:pt>
                <c:pt idx="1">
                  <c:v>Утверждено ДКРЕМ</c:v>
                </c:pt>
                <c:pt idx="2">
                  <c:v>факт 1 п/г 2021г (прогнозные данные)</c:v>
                </c:pt>
              </c:strCache>
            </c:strRef>
          </c:cat>
          <c:val>
            <c:numRef>
              <c:f>'полезн отп и НТП'!$D$16:$D$18</c:f>
              <c:numCache>
                <c:formatCode>#,##0</c:formatCode>
                <c:ptCount val="3"/>
                <c:pt idx="0">
                  <c:v>3352239.51</c:v>
                </c:pt>
                <c:pt idx="1">
                  <c:v>3444711.05</c:v>
                </c:pt>
                <c:pt idx="2">
                  <c:v>1937743.6</c:v>
                </c:pt>
              </c:numCache>
            </c:numRef>
          </c:val>
        </c:ser>
        <c:ser>
          <c:idx val="2"/>
          <c:order val="2"/>
          <c:tx>
            <c:strRef>
              <c:f>'полезн отп и НТП'!$E$15</c:f>
              <c:strCache>
                <c:ptCount val="1"/>
                <c:pt idx="0">
                  <c:v>Нормативные потери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939464493597205E-2"/>
                  <c:y val="7.910732059352228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596041909196738E-2"/>
                  <c:y val="-6.47249190938511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70042685292988E-2"/>
                  <c:y val="-6.47249190938511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'полезн отп и НТП'!$B$16:$B$18</c:f>
              <c:strCache>
                <c:ptCount val="3"/>
                <c:pt idx="0">
                  <c:v>факт 2020г</c:v>
                </c:pt>
                <c:pt idx="1">
                  <c:v>Утверждено ДКРЕМ</c:v>
                </c:pt>
                <c:pt idx="2">
                  <c:v>факт 1 п/г 2021г (прогнозные данные)</c:v>
                </c:pt>
              </c:strCache>
            </c:strRef>
          </c:cat>
          <c:val>
            <c:numRef>
              <c:f>'полезн отп и НТП'!$E$16:$E$18</c:f>
              <c:numCache>
                <c:formatCode>#,##0</c:formatCode>
                <c:ptCount val="3"/>
                <c:pt idx="0">
                  <c:v>405289.76</c:v>
                </c:pt>
                <c:pt idx="1">
                  <c:v>412986.4</c:v>
                </c:pt>
                <c:pt idx="2">
                  <c:v>182877.9</c:v>
                </c:pt>
              </c:numCache>
            </c:numRef>
          </c:val>
        </c:ser>
        <c:ser>
          <c:idx val="3"/>
          <c:order val="3"/>
          <c:tx>
            <c:strRef>
              <c:f>'полезн отп и НТП'!$F$15</c:f>
              <c:strCache>
                <c:ptCount val="1"/>
                <c:pt idx="0">
                  <c:v>Потребление на хозяйственные нужды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8350795498641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0741171905316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6263096623982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'полезн отп и НТП'!$B$16:$B$18</c:f>
              <c:strCache>
                <c:ptCount val="3"/>
                <c:pt idx="0">
                  <c:v>факт 2020г</c:v>
                </c:pt>
                <c:pt idx="1">
                  <c:v>Утверждено ДКРЕМ</c:v>
                </c:pt>
                <c:pt idx="2">
                  <c:v>факт 1 п/г 2021г (прогнозные данные)</c:v>
                </c:pt>
              </c:strCache>
            </c:strRef>
          </c:cat>
          <c:val>
            <c:numRef>
              <c:f>'полезн отп и НТП'!$F$16:$F$18</c:f>
              <c:numCache>
                <c:formatCode>#,##0</c:formatCode>
                <c:ptCount val="3"/>
                <c:pt idx="0">
                  <c:v>2227.0300000000002</c:v>
                </c:pt>
                <c:pt idx="1">
                  <c:v>1980</c:v>
                </c:pt>
                <c:pt idx="2">
                  <c:v>1251.7670000000001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7239424"/>
        <c:axId val="77240960"/>
        <c:axId val="0"/>
      </c:bar3DChart>
      <c:catAx>
        <c:axId val="77239424"/>
        <c:scaling>
          <c:orientation val="minMax"/>
        </c:scaling>
        <c:delete val="0"/>
        <c:axPos val="b"/>
        <c:majorTickMark val="out"/>
        <c:minorTickMark val="none"/>
        <c:tickLblPos val="nextTo"/>
        <c:crossAx val="77240960"/>
        <c:crosses val="autoZero"/>
        <c:auto val="1"/>
        <c:lblAlgn val="ctr"/>
        <c:lblOffset val="100"/>
        <c:noMultiLvlLbl val="0"/>
      </c:catAx>
      <c:valAx>
        <c:axId val="7724096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77239424"/>
        <c:crosses val="autoZero"/>
        <c:crossBetween val="between"/>
        <c:majorUnit val="1000000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/>
      <c:line3DChart>
        <c:grouping val="standard"/>
        <c:varyColors val="0"/>
        <c:ser>
          <c:idx val="0"/>
          <c:order val="0"/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3.504161191414805E-3"/>
                  <c:y val="-5.1423324150596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2562417871222077E-3"/>
                  <c:y val="-3.3057851239669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6.2442607897153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Лист1!$C$16:$E$16</c:f>
              <c:strCache>
                <c:ptCount val="3"/>
                <c:pt idx="0">
                  <c:v>2020г.</c:v>
                </c:pt>
                <c:pt idx="1">
                  <c:v>Утверждено ДКРЕМ на 2021г.</c:v>
                </c:pt>
                <c:pt idx="2">
                  <c:v>1 п/г 2021г.</c:v>
                </c:pt>
              </c:strCache>
            </c:strRef>
          </c:cat>
          <c:val>
            <c:numRef>
              <c:f>Лист1!$C$17:$E$17</c:f>
              <c:numCache>
                <c:formatCode>#,##0</c:formatCode>
                <c:ptCount val="3"/>
                <c:pt idx="0">
                  <c:v>105380</c:v>
                </c:pt>
                <c:pt idx="1">
                  <c:v>96527</c:v>
                </c:pt>
                <c:pt idx="2">
                  <c:v>11673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83784448"/>
        <c:axId val="83787136"/>
        <c:axId val="32111680"/>
      </c:line3DChart>
      <c:catAx>
        <c:axId val="83784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Times New Roman" pitchFamily="18" charset="0"/>
              </a:defRPr>
            </a:pPr>
            <a:endParaRPr lang="ru-RU"/>
          </a:p>
        </c:txPr>
        <c:crossAx val="83787136"/>
        <c:crosses val="autoZero"/>
        <c:auto val="1"/>
        <c:lblAlgn val="ctr"/>
        <c:lblOffset val="100"/>
        <c:noMultiLvlLbl val="0"/>
      </c:catAx>
      <c:valAx>
        <c:axId val="8378713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83784448"/>
        <c:crosses val="autoZero"/>
        <c:crossBetween val="between"/>
        <c:majorUnit val="40000"/>
      </c:valAx>
      <c:serAx>
        <c:axId val="32111680"/>
        <c:scaling>
          <c:orientation val="minMax"/>
        </c:scaling>
        <c:delete val="1"/>
        <c:axPos val="b"/>
        <c:majorTickMark val="out"/>
        <c:minorTickMark val="none"/>
        <c:tickLblPos val="nextTo"/>
        <c:crossAx val="83787136"/>
        <c:crosses val="autoZero"/>
      </c:ser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'ПП 21-22'!$A$2</c:f>
              <c:strCache>
                <c:ptCount val="1"/>
                <c:pt idx="0">
                  <c:v>Нормативные потери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58483162670988E-2"/>
                  <c:y val="-1.1968880909634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28E-44A8-BC28-9B844B443DDA}"/>
                </c:ext>
              </c:extLst>
            </c:dLbl>
            <c:dLbl>
              <c:idx val="1"/>
              <c:layout>
                <c:manualLayout>
                  <c:x val="3.1396207906677614E-3"/>
                  <c:y val="-1.1968880909634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8E-44A8-BC28-9B844B443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'ПП 21-22'!$B$1:$C$1</c:f>
              <c:strCache>
                <c:ptCount val="2"/>
                <c:pt idx="0">
                  <c:v>Утверждено ДКРЕМ на 2021г</c:v>
                </c:pt>
                <c:pt idx="1">
                  <c:v>Утверждено ДКРЕМ на 2022г</c:v>
                </c:pt>
              </c:strCache>
            </c:strRef>
          </c:cat>
          <c:val>
            <c:numRef>
              <c:f>'ПП 21-22'!$B$2:$C$2</c:f>
              <c:numCache>
                <c:formatCode>#,##0</c:formatCode>
                <c:ptCount val="2"/>
                <c:pt idx="0">
                  <c:v>412986.40399999998</c:v>
                </c:pt>
                <c:pt idx="1">
                  <c:v>408402.70900000003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28E-44A8-BC28-9B844B443DDA}"/>
            </c:ext>
          </c:extLst>
        </c:ser>
        <c:ser>
          <c:idx val="1"/>
          <c:order val="1"/>
          <c:tx>
            <c:strRef>
              <c:f>'ПП 21-22'!$A$3</c:f>
              <c:strCache>
                <c:ptCount val="1"/>
                <c:pt idx="0">
                  <c:v>Потребление на хозяйственные нужды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'ПП 21-22'!$B$1:$C$1</c:f>
              <c:strCache>
                <c:ptCount val="2"/>
                <c:pt idx="0">
                  <c:v>Утверждено ДКРЕМ на 2021г</c:v>
                </c:pt>
                <c:pt idx="1">
                  <c:v>Утверждено ДКРЕМ на 2022г</c:v>
                </c:pt>
              </c:strCache>
            </c:strRef>
          </c:cat>
          <c:val>
            <c:numRef>
              <c:f>'ПП 21-22'!$B$3:$C$3</c:f>
              <c:numCache>
                <c:formatCode>#,##0</c:formatCode>
                <c:ptCount val="2"/>
                <c:pt idx="0">
                  <c:v>1980</c:v>
                </c:pt>
                <c:pt idx="1">
                  <c:v>1980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28E-44A8-BC28-9B844B443DDA}"/>
            </c:ext>
          </c:extLst>
        </c:ser>
        <c:ser>
          <c:idx val="2"/>
          <c:order val="2"/>
          <c:tx>
            <c:strRef>
              <c:f>'ПП 21-22'!$A$4</c:f>
              <c:strCache>
                <c:ptCount val="1"/>
                <c:pt idx="0">
                  <c:v>Полезный отпуск электроэнергии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558483162671046E-2"/>
                  <c:y val="-1.43626570915619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8E-44A8-BC28-9B844B443DDA}"/>
                </c:ext>
              </c:extLst>
            </c:dLbl>
            <c:dLbl>
              <c:idx val="1"/>
              <c:layout>
                <c:manualLayout>
                  <c:x val="-1.2558483162671046E-2"/>
                  <c:y val="-7.1813285457809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8E-44A8-BC28-9B844B443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'ПП 21-22'!$B$1:$C$1</c:f>
              <c:strCache>
                <c:ptCount val="2"/>
                <c:pt idx="0">
                  <c:v>Утверждено ДКРЕМ на 2021г</c:v>
                </c:pt>
                <c:pt idx="1">
                  <c:v>Утверждено ДКРЕМ на 2022г</c:v>
                </c:pt>
              </c:strCache>
            </c:strRef>
          </c:cat>
          <c:val>
            <c:numRef>
              <c:f>'ПП 21-22'!$B$4:$C$4</c:f>
              <c:numCache>
                <c:formatCode>#,##0</c:formatCode>
                <c:ptCount val="2"/>
                <c:pt idx="0">
                  <c:v>3444711.0499999993</c:v>
                </c:pt>
                <c:pt idx="1">
                  <c:v>3479158.16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28E-44A8-BC28-9B844B443DDA}"/>
            </c:ext>
          </c:extLst>
        </c:ser>
        <c:ser>
          <c:idx val="3"/>
          <c:order val="3"/>
          <c:tx>
            <c:strRef>
              <c:f>'ПП 21-22'!$A$5</c:f>
              <c:strCache>
                <c:ptCount val="1"/>
                <c:pt idx="0">
                  <c:v>Отпуск в сеть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698103953338807E-3"/>
                  <c:y val="-1.1968880909634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28E-44A8-BC28-9B844B443DDA}"/>
                </c:ext>
              </c:extLst>
            </c:dLbl>
            <c:dLbl>
              <c:idx val="1"/>
              <c:layout>
                <c:manualLayout>
                  <c:x val="1.5698103953338809E-2"/>
                  <c:y val="-7.1813285457809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28E-44A8-BC28-9B844B443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'ПП 21-22'!$B$1:$C$1</c:f>
              <c:strCache>
                <c:ptCount val="2"/>
                <c:pt idx="0">
                  <c:v>Утверждено ДКРЕМ на 2021г</c:v>
                </c:pt>
                <c:pt idx="1">
                  <c:v>Утверждено ДКРЕМ на 2022г</c:v>
                </c:pt>
              </c:strCache>
            </c:strRef>
          </c:cat>
          <c:val>
            <c:numRef>
              <c:f>'ПП 21-22'!$B$5:$C$5</c:f>
              <c:numCache>
                <c:formatCode>#,##0</c:formatCode>
                <c:ptCount val="2"/>
                <c:pt idx="0">
                  <c:v>3859677.4539999994</c:v>
                </c:pt>
                <c:pt idx="1">
                  <c:v>3889540.8689999999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E28E-44A8-BC28-9B844B443DD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5050752"/>
        <c:axId val="95073024"/>
        <c:axId val="0"/>
      </c:bar3DChart>
      <c:catAx>
        <c:axId val="95050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95073024"/>
        <c:crosses val="autoZero"/>
        <c:auto val="1"/>
        <c:lblAlgn val="ctr"/>
        <c:lblOffset val="100"/>
        <c:noMultiLvlLbl val="0"/>
      </c:catAx>
      <c:valAx>
        <c:axId val="950730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тыс. кВтч</a:t>
                </a:r>
              </a:p>
            </c:rich>
          </c:tx>
          <c:layout>
            <c:manualLayout>
              <c:xMode val="edge"/>
              <c:yMode val="edge"/>
              <c:x val="0.20760334574802022"/>
              <c:y val="0.32349755203400293"/>
            </c:manualLayout>
          </c:layout>
          <c:overlay val="0"/>
        </c:title>
        <c:numFmt formatCode="#,##0" sourceLinked="1"/>
        <c:majorTickMark val="none"/>
        <c:minorTickMark val="none"/>
        <c:tickLblPos val="nextTo"/>
        <c:crossAx val="95050752"/>
        <c:crosses val="autoZero"/>
        <c:crossBetween val="between"/>
        <c:majorUnit val="1000000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aseline="0">
                <a:latin typeface="Times New Roman" pitchFamily="18" charset="0"/>
              </a:defRPr>
            </a:pPr>
            <a:endParaRPr lang="ru-RU"/>
          </a:p>
        </c:txPr>
      </c:dTable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98952"/>
          </a:xfrm>
          <a:prstGeom prst="rect">
            <a:avLst/>
          </a:prstGeom>
        </p:spPr>
        <p:txBody>
          <a:bodyPr vert="horz" lIns="91407" tIns="45705" rIns="91407" bIns="4570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6" y="3"/>
            <a:ext cx="2971800" cy="498952"/>
          </a:xfrm>
          <a:prstGeom prst="rect">
            <a:avLst/>
          </a:prstGeom>
        </p:spPr>
        <p:txBody>
          <a:bodyPr vert="horz" lIns="91407" tIns="45705" rIns="91407" bIns="45705" rtlCol="0"/>
          <a:lstStyle>
            <a:lvl1pPr algn="r">
              <a:defRPr sz="1200"/>
            </a:lvl1pPr>
          </a:lstStyle>
          <a:p>
            <a:fld id="{317CC397-1409-4BAD-8551-D2D02BBD3523}" type="datetimeFigureOut">
              <a:rPr lang="ru-RU" smtClean="0"/>
              <a:t>21.07.2021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49300"/>
            <a:ext cx="4987925" cy="3741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7" tIns="45705" rIns="91407" bIns="4570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40037"/>
            <a:ext cx="5486400" cy="4490562"/>
          </a:xfrm>
          <a:prstGeom prst="rect">
            <a:avLst/>
          </a:prstGeom>
        </p:spPr>
        <p:txBody>
          <a:bodyPr vert="horz" lIns="91407" tIns="45705" rIns="91407" bIns="4570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345"/>
            <a:ext cx="2971800" cy="498952"/>
          </a:xfrm>
          <a:prstGeom prst="rect">
            <a:avLst/>
          </a:prstGeom>
        </p:spPr>
        <p:txBody>
          <a:bodyPr vert="horz" lIns="91407" tIns="45705" rIns="91407" bIns="4570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6" y="9478345"/>
            <a:ext cx="2971800" cy="498952"/>
          </a:xfrm>
          <a:prstGeom prst="rect">
            <a:avLst/>
          </a:prstGeom>
        </p:spPr>
        <p:txBody>
          <a:bodyPr vert="horz" lIns="91407" tIns="45705" rIns="91407" bIns="45705" rtlCol="0" anchor="b"/>
          <a:lstStyle>
            <a:lvl1pPr algn="r">
              <a:defRPr sz="1200"/>
            </a:lvl1pPr>
          </a:lstStyle>
          <a:p>
            <a:fld id="{D5B7516E-F69B-4E8C-88B6-18AC4B386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393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F5336C-609F-4D36-A46F-73A286EE772A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301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B7516E-F69B-4E8C-88B6-18AC4B3860A6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045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DB36B-2A1B-43B5-9853-7F289DD4678D}" type="datetime1">
              <a:rPr lang="ru-RU" smtClean="0">
                <a:solidFill>
                  <a:srgbClr val="438086"/>
                </a:solidFill>
              </a:rPr>
              <a:t>21.07.2021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38A928D-8747-492E-9073-CB7D59B4D5B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83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D80EA-AFF3-4BE1-ADB6-4FB536F8DAFD}" type="datetime1">
              <a:rPr lang="ru-RU" smtClean="0">
                <a:solidFill>
                  <a:srgbClr val="438086"/>
                </a:solidFill>
              </a:rPr>
              <a:t>21.07.2021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CAC4D-DF25-40CA-AAEA-175B7281B5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01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9F608-9606-4A6B-8A16-18A0764DD9C6}" type="datetime1">
              <a:rPr lang="ru-RU" smtClean="0">
                <a:solidFill>
                  <a:srgbClr val="438086"/>
                </a:solidFill>
              </a:rPr>
              <a:t>21.07.2021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4A27B-3971-4E32-8CF8-ED77DC237C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53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9946-4590-4009-8FF5-B1EBDA8FC514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270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73ED-5F27-4842-AF45-6ADF46424C29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7808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968B-3E35-42BF-8A25-60AD4F7F4D22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735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9E3D-D153-408A-BFA1-F9839ED0955B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364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A884-5250-4049-8F3B-7A8821A3BB1B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773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2ACA-4746-4AC6-87A6-8806B2CDEF5C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757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DCD3-9067-482D-B1D5-58A965A4156D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404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4A1F-24AE-4049-8063-18F4658ADA1D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5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6709E-20E4-4AF2-834F-E47B890FA459}" type="datetime1">
              <a:rPr lang="ru-RU" smtClean="0">
                <a:solidFill>
                  <a:srgbClr val="438086"/>
                </a:solidFill>
              </a:rPr>
              <a:t>21.07.2021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39806-CEEA-42A6-AE3E-CCCCB12292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28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B28C-5420-4C0F-B463-1BD3FCF50122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29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F40A-2AF8-4A80-AAB2-874633A33875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829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7129-B7CC-4259-B46E-EFBC38CB7E23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863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A244E-8901-4677-BDF3-9A9417F54C65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2428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FE33-24BA-4938-AF39-9FABCA81E7D6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92896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3F03-0D3C-4B1F-AF00-81B9180A8D82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52845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6900B-8E48-46B0-9041-0222C6F1D911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09497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C909-C48D-44ED-BD55-DBF880337F81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70137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A589E-0576-43E1-94DA-38F26C7C3A12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8346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0FB14-7F4E-403C-9639-375148C5D647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722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6FEED-3694-477A-86C3-7BC88AB2A202}" type="datetime1">
              <a:rPr lang="ru-RU" smtClean="0">
                <a:solidFill>
                  <a:srgbClr val="438086"/>
                </a:solidFill>
              </a:rPr>
              <a:t>21.07.2021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03F82-0271-42FE-A48B-A85C2855FD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32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0357-81C4-478F-897D-B6C9111B5647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581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5487C-1CF7-48B3-B1D4-58CC33ADA830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7756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7D35-22CE-4237-96CC-17EA81B9B080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64644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4ADC-9A32-40CD-AD79-74CB985EF548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49654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EA75-9A6F-453A-9C87-8CAA6AD8CDD4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55171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597E5-6CE4-47C9-8420-617EE5324855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04745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1A8D-D6D3-492D-9C98-2ACCBF6C2202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76219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1583-A530-480F-A311-03C73B75AA92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2705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869E-A7DD-41C7-9D60-EA0AEAF07D5B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30682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DCA2-EE6A-48ED-9DD3-FF7212DAA2A5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510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AAC8D-7C49-4FF1-9265-1DDD898CD24E}" type="datetime1">
              <a:rPr lang="ru-RU" smtClean="0">
                <a:solidFill>
                  <a:srgbClr val="438086"/>
                </a:solidFill>
              </a:rPr>
              <a:t>21.07.2021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EE3E0-B3DE-4BD3-BC45-F11772E18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1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0EA8-E51C-4667-B57E-7DDBCD39DB66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1158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3255-965C-4DC4-8743-C4C6A6716ADE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752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C8E3-B22D-4833-B07F-B59D7D2A4EA2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43819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23D0-AFA6-4659-A329-2D9A7B61F777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05180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CBA7-7591-470E-A2F6-F8E4FA744D3D}" type="datetime1">
              <a:rPr lang="ru-RU" smtClean="0">
                <a:solidFill>
                  <a:srgbClr val="B4DCFA"/>
                </a:solidFill>
              </a:rPr>
              <a:t>21.07.2021</a:t>
            </a:fld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B4DCF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929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0A52D5-033A-460F-A5DF-046CE45E21C5}" type="datetime1">
              <a:rPr lang="ru-RU" smtClean="0">
                <a:solidFill>
                  <a:srgbClr val="438086"/>
                </a:solidFill>
              </a:rPr>
              <a:t>21.07.2021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8A578E3-9B98-45E9-86A1-164243DC70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68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6A9AF-5E15-4509-B492-C30704FA0BCE}" type="datetime1">
              <a:rPr lang="ru-RU" smtClean="0">
                <a:solidFill>
                  <a:srgbClr val="438086"/>
                </a:solidFill>
              </a:rPr>
              <a:t>21.07.2021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2534-20F7-4306-B7FE-14BA2D3E1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27BA6-6762-45A6-BDA5-1395AC59D655}" type="datetime1">
              <a:rPr lang="ru-RU" smtClean="0">
                <a:solidFill>
                  <a:srgbClr val="438086"/>
                </a:solidFill>
              </a:rPr>
              <a:t>21.07.2021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E63EA-B8B1-40BB-BFB5-AE9598164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97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62964-B610-4E1F-9C32-EFEC3BECA612}" type="datetime1">
              <a:rPr lang="ru-RU" smtClean="0">
                <a:solidFill>
                  <a:srgbClr val="438086"/>
                </a:solidFill>
              </a:rPr>
              <a:t>21.07.2021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36C30-1553-487C-BE73-2D4E191885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09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0E0FB-D215-4456-8AA6-5A8121CF0AA5}" type="datetime1">
              <a:rPr lang="ru-RU" smtClean="0">
                <a:solidFill>
                  <a:srgbClr val="438086"/>
                </a:solidFill>
              </a:rPr>
              <a:t>21.07.2021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9843E-F922-47E7-9C5A-64F371C8A4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53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11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112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486CD978-A83C-4B67-8F65-BBB78F65BDB5}" type="datetime1">
              <a:rPr lang="ru-RU" smtClean="0">
                <a:solidFill>
                  <a:srgbClr val="438086"/>
                </a:solidFill>
              </a:rPr>
              <a:t>21.07.2021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1AC6339-95AD-423E-A4C9-4673F91599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62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AEB099-6D1B-4E53-980E-0A01EE5AA9CF}" type="slidenum">
              <a:rPr lang="ru-RU" smtClean="0"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Georg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2F5897"/>
              </a:solidFill>
              <a:latin typeface="Georg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9D9C45-FBF5-4606-8983-29B10196E8D2}" type="datetime1">
              <a:rPr lang="ru-RU" smtClean="0">
                <a:solidFill>
                  <a:srgbClr val="2F5897"/>
                </a:solidFill>
                <a:latin typeface="Georgia" pitchFamily="18" charset="0"/>
              </a:rPr>
              <a:t>21.07.2021</a:t>
            </a:fld>
            <a:endParaRPr lang="ru-RU" dirty="0">
              <a:solidFill>
                <a:srgbClr val="2F5897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72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AEB099-6D1B-4E53-980E-0A01EE5AA9CF}" type="slidenum">
              <a:rPr lang="ru-RU" smtClean="0"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Georg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2F5897"/>
              </a:solidFill>
              <a:latin typeface="Georg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B7BFEB-E77D-47A7-AA6D-26B9A18D1950}" type="datetime1">
              <a:rPr lang="ru-RU" smtClean="0">
                <a:solidFill>
                  <a:srgbClr val="2F5897"/>
                </a:solidFill>
                <a:latin typeface="Georgia" pitchFamily="18" charset="0"/>
              </a:rPr>
              <a:t>21.07.2021</a:t>
            </a:fld>
            <a:endParaRPr lang="ru-RU" dirty="0">
              <a:solidFill>
                <a:srgbClr val="2F5897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88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AEB099-6D1B-4E53-980E-0A01EE5AA9CF}" type="slidenum">
              <a:rPr lang="ru-RU" smtClean="0"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Georg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2F5897"/>
              </a:solidFill>
              <a:latin typeface="Georg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EE0FE4-F362-4488-B600-9E4DA37A1645}" type="datetime1">
              <a:rPr lang="ru-RU" smtClean="0">
                <a:solidFill>
                  <a:srgbClr val="2F5897"/>
                </a:solidFill>
                <a:latin typeface="Georgia" pitchFamily="18" charset="0"/>
              </a:rPr>
              <a:t>21.07.2021</a:t>
            </a:fld>
            <a:endParaRPr lang="ru-RU" dirty="0">
              <a:solidFill>
                <a:srgbClr val="2F5897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383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598" y="3933056"/>
            <a:ext cx="5765388" cy="50405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15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АО «Астана – Региональная Электросетевая Компания»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4716016" y="692696"/>
            <a:ext cx="4412863" cy="1935082"/>
          </a:xfrm>
        </p:spPr>
        <p:txBody>
          <a:bodyPr/>
          <a:lstStyle/>
          <a:p>
            <a:pPr eaLnBrk="1" hangingPunct="1"/>
            <a:r>
              <a:rPr lang="ru-RU" sz="2800" b="1" dirty="0">
                <a:solidFill>
                  <a:srgbClr val="FFFFCC"/>
                </a:solidFill>
                <a:latin typeface="Arial" charset="0"/>
                <a:cs typeface="Arial" charset="0"/>
              </a:rPr>
              <a:t>Отчет перед потребителями</a:t>
            </a:r>
            <a:br>
              <a:rPr lang="ru-RU" sz="2800" b="1" dirty="0">
                <a:solidFill>
                  <a:srgbClr val="FFFFCC"/>
                </a:solidFill>
                <a:latin typeface="Arial" charset="0"/>
                <a:cs typeface="Arial" charset="0"/>
              </a:rPr>
            </a:br>
            <a:r>
              <a:rPr lang="ru-RU" sz="2800" b="1" dirty="0">
                <a:solidFill>
                  <a:srgbClr val="FFFFCC"/>
                </a:solidFill>
                <a:latin typeface="Arial" charset="0"/>
                <a:cs typeface="Arial" charset="0"/>
              </a:rPr>
              <a:t>о деятельности </a:t>
            </a:r>
            <a:br>
              <a:rPr lang="ru-RU" sz="2800" b="1" dirty="0">
                <a:solidFill>
                  <a:srgbClr val="FFFFCC"/>
                </a:solidFill>
                <a:latin typeface="Arial" charset="0"/>
                <a:cs typeface="Arial" charset="0"/>
              </a:rPr>
            </a:br>
            <a:r>
              <a:rPr lang="ru-RU" sz="2800" b="1" dirty="0">
                <a:solidFill>
                  <a:srgbClr val="FFFFCC"/>
                </a:solidFill>
                <a:latin typeface="Arial" charset="0"/>
                <a:cs typeface="Arial" charset="0"/>
              </a:rPr>
              <a:t>за </a:t>
            </a:r>
            <a:r>
              <a:rPr lang="ru-RU" sz="2800" b="1" dirty="0" smtClean="0">
                <a:solidFill>
                  <a:srgbClr val="FFFFCC"/>
                </a:solidFill>
                <a:latin typeface="Arial" charset="0"/>
                <a:cs typeface="Arial" charset="0"/>
              </a:rPr>
              <a:t>1 полугодие </a:t>
            </a:r>
            <a:br>
              <a:rPr lang="ru-RU" sz="2800" b="1" dirty="0" smtClean="0">
                <a:solidFill>
                  <a:srgbClr val="FFFFCC"/>
                </a:solidFill>
                <a:latin typeface="Arial" charset="0"/>
                <a:cs typeface="Arial" charset="0"/>
              </a:rPr>
            </a:br>
            <a:r>
              <a:rPr lang="ru-RU" sz="2800" b="1" dirty="0" smtClean="0">
                <a:solidFill>
                  <a:srgbClr val="FFFFCC"/>
                </a:solidFill>
                <a:latin typeface="Arial" charset="0"/>
                <a:cs typeface="Arial" charset="0"/>
              </a:rPr>
              <a:t>2021 года</a:t>
            </a:r>
            <a:endParaRPr lang="ru-RU" sz="2800" b="1" dirty="0">
              <a:solidFill>
                <a:srgbClr val="FFFFCC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B22B75C0-A7A9-4CB1-907E-B994A79A2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460" y="5373216"/>
            <a:ext cx="1055879" cy="101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CC197A0-7A2A-4590-B56B-034BEFAF7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" y="0"/>
            <a:ext cx="4701729" cy="371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57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08" y="836712"/>
            <a:ext cx="8352928" cy="5832648"/>
          </a:xfrm>
        </p:spPr>
        <p:txBody>
          <a:bodyPr>
            <a:normAutofit lnSpcReduction="10000"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114300" lv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Приказом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Департамента Комитета по регулированию естественных монополий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Министерства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национальной экономики Республики Казахстан по городу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Нур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-Султан №61-ОД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05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ноября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года был утвержден предельный уровень тарифа на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2021-2021гг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11480" lvl="1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на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год в размере 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4,07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тенге за 1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кВтч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 без учета НДС.</a:t>
            </a:r>
          </a:p>
          <a:p>
            <a:pPr marL="11430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8255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900" dirty="0">
                <a:latin typeface="Times New Roman" pitchFamily="18" charset="0"/>
                <a:ea typeface="Calibri"/>
                <a:cs typeface="Times New Roman" pitchFamily="18" charset="0"/>
              </a:rPr>
              <a:t>Действующие тарифы </a:t>
            </a:r>
            <a:r>
              <a:rPr lang="ru-RU" sz="1900" dirty="0" smtClean="0">
                <a:latin typeface="Times New Roman" pitchFamily="18" charset="0"/>
                <a:ea typeface="Calibri"/>
                <a:cs typeface="Times New Roman" pitchFamily="18" charset="0"/>
              </a:rPr>
              <a:t>2021 </a:t>
            </a:r>
            <a:r>
              <a:rPr lang="ru-RU" sz="1900" dirty="0">
                <a:latin typeface="Times New Roman" pitchFamily="18" charset="0"/>
                <a:ea typeface="Calibri"/>
                <a:cs typeface="Times New Roman" pitchFamily="18" charset="0"/>
              </a:rPr>
              <a:t>года:</a:t>
            </a:r>
          </a:p>
          <a:p>
            <a:pPr marL="8255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900" b="1" dirty="0">
                <a:latin typeface="Times New Roman" pitchFamily="18" charset="0"/>
                <a:ea typeface="Calibri"/>
                <a:cs typeface="Times New Roman" pitchFamily="18" charset="0"/>
              </a:rPr>
              <a:t>С </a:t>
            </a:r>
            <a:r>
              <a:rPr lang="ru-RU" sz="19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01.01.21 </a:t>
            </a:r>
            <a:r>
              <a:rPr lang="ru-RU" sz="1900" b="1" dirty="0">
                <a:latin typeface="Times New Roman" pitchFamily="18" charset="0"/>
                <a:ea typeface="Calibri"/>
                <a:cs typeface="Times New Roman" pitchFamily="18" charset="0"/>
              </a:rPr>
              <a:t>года по </a:t>
            </a:r>
            <a:r>
              <a:rPr lang="ru-RU" sz="19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31.03.21 </a:t>
            </a:r>
            <a:r>
              <a:rPr lang="ru-RU" sz="1900" b="1" dirty="0">
                <a:latin typeface="Times New Roman" pitchFamily="18" charset="0"/>
                <a:ea typeface="Calibri"/>
                <a:cs typeface="Times New Roman" pitchFamily="18" charset="0"/>
              </a:rPr>
              <a:t>года </a:t>
            </a:r>
            <a:r>
              <a:rPr lang="ru-RU" sz="1900" dirty="0">
                <a:latin typeface="Times New Roman" pitchFamily="18" charset="0"/>
                <a:ea typeface="Calibri"/>
                <a:cs typeface="Times New Roman" pitchFamily="18" charset="0"/>
              </a:rPr>
              <a:t>в размере </a:t>
            </a:r>
            <a:r>
              <a:rPr lang="ru-RU" sz="19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3,25</a:t>
            </a:r>
            <a:r>
              <a:rPr lang="ru-RU" sz="19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900" dirty="0">
                <a:latin typeface="Times New Roman" pitchFamily="18" charset="0"/>
                <a:ea typeface="Calibri"/>
                <a:cs typeface="Times New Roman" pitchFamily="18" charset="0"/>
              </a:rPr>
              <a:t>тенге за 1 </a:t>
            </a:r>
            <a:r>
              <a:rPr lang="ru-RU" sz="1900" dirty="0" err="1">
                <a:latin typeface="Times New Roman" pitchFamily="18" charset="0"/>
                <a:ea typeface="Calibri"/>
                <a:cs typeface="Times New Roman" pitchFamily="18" charset="0"/>
              </a:rPr>
              <a:t>кВтч</a:t>
            </a:r>
            <a:r>
              <a:rPr lang="ru-RU" sz="1900" dirty="0">
                <a:latin typeface="Times New Roman" pitchFamily="18" charset="0"/>
                <a:ea typeface="Calibri"/>
                <a:cs typeface="Times New Roman" pitchFamily="18" charset="0"/>
              </a:rPr>
              <a:t> без учета </a:t>
            </a:r>
            <a:r>
              <a:rPr lang="ru-RU" sz="1900" dirty="0" smtClean="0">
                <a:latin typeface="Times New Roman" pitchFamily="18" charset="0"/>
                <a:ea typeface="Calibri"/>
                <a:cs typeface="Times New Roman" pitchFamily="18" charset="0"/>
              </a:rPr>
              <a:t>НДС. </a:t>
            </a:r>
            <a:endParaRPr lang="ru-RU" sz="19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8255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900" b="1" dirty="0">
                <a:latin typeface="Times New Roman" pitchFamily="18" charset="0"/>
                <a:ea typeface="Calibri"/>
                <a:cs typeface="Times New Roman" pitchFamily="18" charset="0"/>
              </a:rPr>
              <a:t>С </a:t>
            </a:r>
            <a:r>
              <a:rPr lang="ru-RU" sz="19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01.04.21 </a:t>
            </a:r>
            <a:r>
              <a:rPr lang="ru-RU" sz="1900" b="1" dirty="0">
                <a:latin typeface="Times New Roman" pitchFamily="18" charset="0"/>
                <a:ea typeface="Calibri"/>
                <a:cs typeface="Times New Roman" pitchFamily="18" charset="0"/>
              </a:rPr>
              <a:t>года по </a:t>
            </a:r>
            <a:r>
              <a:rPr lang="ru-RU" sz="19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30.04.21 </a:t>
            </a:r>
            <a:r>
              <a:rPr lang="ru-RU" sz="1900" b="1" dirty="0">
                <a:latin typeface="Times New Roman" pitchFamily="18" charset="0"/>
                <a:ea typeface="Calibri"/>
                <a:cs typeface="Times New Roman" pitchFamily="18" charset="0"/>
              </a:rPr>
              <a:t>года</a:t>
            </a:r>
            <a:r>
              <a:rPr lang="ru-RU" sz="19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9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– </a:t>
            </a:r>
            <a:r>
              <a:rPr lang="ru-RU" sz="19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4,07</a:t>
            </a:r>
            <a:r>
              <a:rPr lang="ru-RU" sz="19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9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тенге за 1 </a:t>
            </a:r>
            <a:r>
              <a:rPr lang="ru-RU" sz="19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кВтч</a:t>
            </a:r>
            <a:r>
              <a:rPr lang="ru-RU" sz="19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без учета НДС.</a:t>
            </a:r>
            <a:endParaRPr lang="ru-RU" sz="19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8255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900" b="1" dirty="0">
                <a:latin typeface="Times New Roman" pitchFamily="18" charset="0"/>
                <a:ea typeface="Calibri"/>
                <a:cs typeface="Times New Roman" pitchFamily="18" charset="0"/>
              </a:rPr>
              <a:t>С </a:t>
            </a:r>
            <a:r>
              <a:rPr lang="ru-RU" sz="19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01.05.21 </a:t>
            </a:r>
            <a:r>
              <a:rPr lang="ru-RU" sz="1900" b="1" dirty="0">
                <a:latin typeface="Times New Roman" pitchFamily="18" charset="0"/>
                <a:ea typeface="Calibri"/>
                <a:cs typeface="Times New Roman" pitchFamily="18" charset="0"/>
              </a:rPr>
              <a:t>года по </a:t>
            </a:r>
            <a:r>
              <a:rPr lang="ru-RU" sz="19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31.12.21 </a:t>
            </a:r>
            <a:r>
              <a:rPr lang="ru-RU" sz="1900" b="1" dirty="0">
                <a:latin typeface="Times New Roman" pitchFamily="18" charset="0"/>
                <a:ea typeface="Calibri"/>
                <a:cs typeface="Times New Roman" pitchFamily="18" charset="0"/>
              </a:rPr>
              <a:t>года</a:t>
            </a:r>
            <a:r>
              <a:rPr lang="ru-RU" sz="19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9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приказом </a:t>
            </a:r>
            <a:r>
              <a:rPr lang="ru-RU" sz="19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№38-ОД </a:t>
            </a:r>
            <a:r>
              <a:rPr lang="ru-RU" sz="19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от </a:t>
            </a:r>
            <a:r>
              <a:rPr lang="ru-RU" sz="19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15 апреля 2021 </a:t>
            </a:r>
            <a:r>
              <a:rPr lang="ru-RU" sz="19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года Департамента Комитета по регулированию естественных монополий Министерства национальной экономики Республики Казахстан по городу </a:t>
            </a:r>
            <a:r>
              <a:rPr lang="ru-RU" sz="19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Нур</a:t>
            </a:r>
            <a:r>
              <a:rPr lang="ru-RU" sz="19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-Султан утвержден предельный уровень тарифа – </a:t>
            </a:r>
            <a:r>
              <a:rPr lang="ru-RU" sz="19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4,23</a:t>
            </a:r>
            <a:r>
              <a:rPr lang="ru-RU" sz="19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9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тенге за 1 </a:t>
            </a:r>
            <a:r>
              <a:rPr lang="ru-RU" sz="19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кВтч</a:t>
            </a:r>
            <a:r>
              <a:rPr lang="ru-RU" sz="19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без учета </a:t>
            </a:r>
            <a:r>
              <a:rPr lang="ru-RU" sz="19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НДС (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увеличение стоимости стратегического товара - электрической энергии</a:t>
            </a:r>
            <a:r>
              <a:rPr lang="ru-RU" sz="19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504" y="440040"/>
            <a:ext cx="8280920" cy="40011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defRPr sz="2000" b="1" cap="all" spc="-100">
                <a:solidFill>
                  <a:srgbClr val="438086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Тарифы на передачу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электрической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энергии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9596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20529" y="102634"/>
            <a:ext cx="5237908" cy="40011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Финансовые результаты АО «Астана-РЭК»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7081382" y="713476"/>
            <a:ext cx="1173924" cy="328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spcBef>
                <a:spcPct val="20000"/>
              </a:spcBef>
              <a:buClr>
                <a:srgbClr val="4E67C8"/>
              </a:buClr>
              <a:buFont typeface="Arial" pitchFamily="34" charset="0"/>
              <a:buNone/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млн. тенге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5448771"/>
              </p:ext>
            </p:extLst>
          </p:nvPr>
        </p:nvGraphicFramePr>
        <p:xfrm>
          <a:off x="186607" y="980728"/>
          <a:ext cx="8201817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096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6832"/>
            <a:ext cx="7908032" cy="1143000"/>
          </a:xfrm>
          <a:solidFill>
            <a:schemeClr val="bg1"/>
          </a:solidFill>
        </p:spPr>
        <p:txBody>
          <a:bodyPr/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Информация об объемах предоставленных регулируемых услуг за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 полугодие 2021 года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12</a:t>
            </a:fld>
            <a:endParaRPr lang="ru-RU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B22B75C0-A7A9-4CB1-907E-B994A79A2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44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401676" y="116632"/>
            <a:ext cx="7848872" cy="707886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ru-RU"/>
            </a:defPPr>
            <a:lvl1pPr algn="ctr">
              <a:defRPr sz="2000" b="1" cap="all" spc="-100">
                <a:solidFill>
                  <a:srgbClr val="438086">
                    <a:lumMod val="50000"/>
                  </a:srgbClr>
                </a:solidFill>
                <a:latin typeface="Arial" pitchFamily="34" charset="0"/>
              </a:defRPr>
            </a:lvl1pPr>
          </a:lstStyle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Динамика </a:t>
            </a:r>
          </a:p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производственной деятельности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8" name="TextBox 1"/>
          <p:cNvSpPr txBox="1"/>
          <p:nvPr/>
        </p:nvSpPr>
        <p:spPr>
          <a:xfrm>
            <a:off x="7164288" y="548680"/>
            <a:ext cx="1270694" cy="3691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кВтч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152010"/>
              </p:ext>
            </p:extLst>
          </p:nvPr>
        </p:nvGraphicFramePr>
        <p:xfrm>
          <a:off x="467544" y="6165304"/>
          <a:ext cx="7416824" cy="496352"/>
        </p:xfrm>
        <a:graphic>
          <a:graphicData uri="http://schemas.openxmlformats.org/drawingml/2006/table">
            <a:tbl>
              <a:tblPr/>
              <a:tblGrid>
                <a:gridCol w="2232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361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Нормативные потери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от отпуска в сеть</a:t>
                      </a:r>
                    </a:p>
                  </a:txBody>
                  <a:tcPr marL="8672" marR="8672" marT="86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10,78%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72" marR="8672" marT="86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8672" marR="8672" marT="86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8,62%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72" marR="8672" marT="86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826096"/>
              </p:ext>
            </p:extLst>
          </p:nvPr>
        </p:nvGraphicFramePr>
        <p:xfrm>
          <a:off x="251520" y="692696"/>
          <a:ext cx="8111454" cy="5391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6207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064898" cy="490066"/>
          </a:xfrm>
          <a:solidFill>
            <a:schemeClr val="bg1"/>
          </a:solidFill>
        </p:spPr>
        <p:txBody>
          <a:bodyPr wrap="square" rtlCol="0"/>
          <a:lstStyle/>
          <a:p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Информация об объемах предоставленных регулируемых услуг за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2021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104937"/>
              </p:ext>
            </p:extLst>
          </p:nvPr>
        </p:nvGraphicFramePr>
        <p:xfrm>
          <a:off x="251520" y="332656"/>
          <a:ext cx="8136906" cy="6282321"/>
        </p:xfrm>
        <a:graphic>
          <a:graphicData uri="http://schemas.openxmlformats.org/drawingml/2006/table">
            <a:tbl>
              <a:tblPr/>
              <a:tblGrid>
                <a:gridCol w="5225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539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802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802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9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EDFBD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48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EDFBD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потребителей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48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EDFBD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в тарифной смете на </a:t>
                      </a:r>
                      <a:r>
                        <a:rPr lang="ru-RU" sz="1100" b="0" i="0" u="none" strike="noStrike" dirty="0" smtClean="0">
                          <a:solidFill>
                            <a:srgbClr val="EDFBD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год,</a:t>
                      </a:r>
                      <a:r>
                        <a:rPr lang="ru-RU" sz="1100" b="0" i="0" u="none" strike="noStrike" baseline="0" dirty="0" smtClean="0">
                          <a:solidFill>
                            <a:srgbClr val="EDFBD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EDFBD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</a:t>
                      </a:r>
                      <a:r>
                        <a:rPr lang="ru-RU" sz="1100" b="0" i="0" u="none" strike="noStrike" dirty="0">
                          <a:solidFill>
                            <a:srgbClr val="EDFBD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100" b="0" i="0" u="none" strike="noStrike" dirty="0" err="1">
                          <a:solidFill>
                            <a:srgbClr val="EDFBD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кВтч</a:t>
                      </a:r>
                      <a:endParaRPr lang="ru-RU" sz="1100" b="0" i="0" u="none" strike="noStrike" dirty="0">
                        <a:solidFill>
                          <a:srgbClr val="EDFBD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48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EDFBD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за </a:t>
                      </a:r>
                      <a:r>
                        <a:rPr lang="ru-RU" sz="1100" b="0" i="0" u="none" strike="noStrike" dirty="0" smtClean="0">
                          <a:solidFill>
                            <a:srgbClr val="EDFBD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полугодие 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EDFBD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100" b="0" i="0" u="none" strike="noStrike" dirty="0">
                          <a:solidFill>
                            <a:srgbClr val="EDFBD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год, </a:t>
                      </a:r>
                      <a:r>
                        <a:rPr lang="ru-RU" sz="1100" b="0" i="0" u="none" strike="noStrike" dirty="0" smtClean="0">
                          <a:solidFill>
                            <a:srgbClr val="EDFBD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</a:t>
                      </a:r>
                      <a:r>
                        <a:rPr lang="ru-RU" sz="1100" b="0" i="0" u="none" strike="noStrike" dirty="0">
                          <a:solidFill>
                            <a:srgbClr val="EDFBD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100" b="0" i="0" u="none" strike="noStrike" dirty="0" err="1">
                          <a:solidFill>
                            <a:srgbClr val="EDFBD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кВтч</a:t>
                      </a:r>
                      <a:endParaRPr lang="ru-RU" sz="1100" b="0" i="0" u="none" strike="noStrike" dirty="0">
                        <a:solidFill>
                          <a:srgbClr val="EDFBD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96" marR="7596" marT="75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4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ТОО "</a:t>
                      </a:r>
                      <a:r>
                        <a:rPr lang="ru-RU" sz="14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Астанаэнергосбыт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36000" marR="360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1 906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1 014 407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Сторонние организации</a:t>
                      </a:r>
                    </a:p>
                  </a:txBody>
                  <a:tcPr marL="36000" marR="360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1 538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291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923 337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АО "Астана-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теплотранзит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28 524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АО "Астана-Энергия"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2.3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ГКП "Астана Су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Арнасы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047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47 433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2.4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Астана калалык жарык"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124 610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2.5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ЭнергоКомпани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-ПВ"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318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261 052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2.6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АО "АРЭК"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10 962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2.7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АО "АРЭК-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Энергосбыт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77 309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2.8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"Компания Астана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холдинг"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35 523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ТОО"Самға-Энерго"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314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143 626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2.10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"Темиржолэнерго"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21 739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2.11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Дирекция магистральной сети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2.12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"Компания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Эрго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2.13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SmartEnergyHub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84 924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2.14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SilkWayEnergy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39 649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2.15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GorSvetGroup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2.16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KB ENTERPRISES"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2.17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канал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им.К.Сатпаева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2.18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ЭнерджиКоммерц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2.19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Prime Energy Resources"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2.20</a:t>
                      </a: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Транзитэнергосервис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Росэлко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Трэйд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КазЭнергоХолдинг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96" marR="7596" marT="75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Energy Provision"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22819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596" marR="7596" marT="7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489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489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3 444 </a:t>
                      </a:r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711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489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1 937 744</a:t>
                      </a:r>
                      <a:endParaRPr lang="ru-RU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4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184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Работа с потребителями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556792"/>
            <a:ext cx="8268072" cy="4800600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Основная работа с потребителями заключается в обеспечении надежности и качества передаваемой электроэнергии по сетям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энергооборудованию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АО «Астана-РЭК».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Напряжение, частота и режим нагрузок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полугодии 2021 года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соответствовали ГОСТу 13109-97 «Нормы качества электрической энергии в системах электроснабжения общего назначения».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Выявляемые в рабочем порядке несоответствия устранялись работниками АО «Астана-РЭК» незамедлительно и в полном объеме.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52EA0-6830-40BE-AB86-43CAD161B135}" type="slidenum">
              <a:rPr lang="ru-RU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13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7620000" cy="1143000"/>
          </a:xfrm>
          <a:solidFill>
            <a:schemeClr val="bg1"/>
          </a:solidFill>
        </p:spPr>
        <p:txBody>
          <a:bodyPr/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Информация об исполнении утвержденной уполномоченным органом тарифной сметы за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 полугодие 20201 года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по передаче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электроэнергии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16</a:t>
            </a:fld>
            <a:endParaRPr lang="ru-RU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B22B75C0-A7A9-4CB1-907E-B994A79A2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792088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0244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42284"/>
            <a:ext cx="7560840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defRPr sz="2000" b="1" cap="all" spc="-100">
                <a:solidFill>
                  <a:srgbClr val="438086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Информация об исполнении утвержденной тарифной сметы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1 полугодие 2021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17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713564"/>
              </p:ext>
            </p:extLst>
          </p:nvPr>
        </p:nvGraphicFramePr>
        <p:xfrm>
          <a:off x="395535" y="750172"/>
          <a:ext cx="7920879" cy="5650627"/>
        </p:xfrm>
        <a:graphic>
          <a:graphicData uri="http://schemas.openxmlformats.org/drawingml/2006/table">
            <a:tbl>
              <a:tblPr/>
              <a:tblGrid>
                <a:gridCol w="620232"/>
                <a:gridCol w="3023630"/>
                <a:gridCol w="917426"/>
                <a:gridCol w="1201700"/>
                <a:gridCol w="1201700"/>
                <a:gridCol w="956191"/>
              </a:tblGrid>
              <a:tr h="75874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Наименование показателей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Утвержденная тарифная смета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Фактически сложившиеся показатели за                          1 п/г 2021г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Отклонение, в %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3793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Затраты на производство товаров и предоставление услуг, всего, в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т.ч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12 474 286,9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5 586 773,7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-55,2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Материальные затраты, всего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447 519,0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164 179,2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-63,3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Сырье и материалы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321 464,6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107 069,3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-66,7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ГСМ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100 212,3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40 131,9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-60,0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Энергия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25 842,1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16 977,9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-34,3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оплату труда, всего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3 508 933,7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1 481 091,2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-57,8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33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2.1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Заработная плата производственного персонала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3 174 069,4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1 342 976,0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-57,7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33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2.2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Социальный налог и социальные отчисления, ОСМС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334 864,3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138 115,2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-58,8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Амортизация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3 909 913,2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1 922 680,1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-50,8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3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Затраты на нормативные технические потери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4 124 430,12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1 847 900,67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-55,20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 за услуги системного оператора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42 326,6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15 835,1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-62,6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Ремонт, всего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30 490,0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11 672,8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-61,7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33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6.1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 ремонт, не приводящий к увеличению стоимости основных фондов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8 364,1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-100,0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6.2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Текущий ремонт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22 125,9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11 672,8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-47,2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Коммунальные услуги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4 496,5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2 831,6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-37,0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затраты 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406 177,8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140 582,9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-65,4</a:t>
                      </a:r>
                    </a:p>
                  </a:txBody>
                  <a:tcPr marL="8482" marR="8482" marT="84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782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6167"/>
            <a:ext cx="7560840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defRPr sz="2000" b="1" cap="all" spc="-100">
                <a:solidFill>
                  <a:srgbClr val="438086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r"/>
            <a:r>
              <a:rPr lang="ru-RU" dirty="0">
                <a:latin typeface="Times New Roman" pitchFamily="18" charset="0"/>
                <a:cs typeface="Times New Roman" pitchFamily="18" charset="0"/>
              </a:rPr>
              <a:t>продолжение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18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621276"/>
              </p:ext>
            </p:extLst>
          </p:nvPr>
        </p:nvGraphicFramePr>
        <p:xfrm>
          <a:off x="395537" y="476677"/>
          <a:ext cx="7920878" cy="5924126"/>
        </p:xfrm>
        <a:graphic>
          <a:graphicData uri="http://schemas.openxmlformats.org/drawingml/2006/table">
            <a:tbl>
              <a:tblPr/>
              <a:tblGrid>
                <a:gridCol w="854685"/>
                <a:gridCol w="2816847"/>
                <a:gridCol w="1119516"/>
                <a:gridCol w="1119516"/>
                <a:gridCol w="1119516"/>
                <a:gridCol w="890798"/>
              </a:tblGrid>
              <a:tr h="7618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Наименование показателей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Утвержденная тарифная смета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Фактически сложившиеся показатели за                      1 п/г 2021г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Отклонение, в %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2105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периода, всего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1 326 420,3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706 280,7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-46,8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9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Общие и административные расходы, всего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1 326 420,3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706 280,7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-46,8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95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9.1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Заработная плата административного персонала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239 678,4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105 001,6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-56,2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95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9.2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Социальный налог и социальные отчисления, ОСМС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25 286,1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10 595,0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-58,1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9.4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платежи и сборы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1 006 009,4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568 041,2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-43,5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9.5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Амортизация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10 477,7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4 015,1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-61,7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9.6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Материалы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1 241,1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612,6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-50,6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9.7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ГСМ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4 193,4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2 056,0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-51,0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95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9.8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Коммунальные услуги (вывоз ТБО, водоснабжение и канализация, энергия)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6 749,5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3 341,5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-50,5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9.9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Аудиторские услуги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2 600,0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1 700,0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9.10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Услуги банка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6 481,6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311,9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-95,2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9.11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расходы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23 703,2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10 605,8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-55,3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выплату вознаграждений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затрат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13 800 707,2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6 293 054,4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-54,4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IV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Прибыль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557 795,4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773 752,8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38,7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14 358 502,6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7 066 807,2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-50,8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оказываемых услуг 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кВтч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3 444 711,1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1 937 743,6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-43,7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02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Нормативные технические потери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10,70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8,62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-19,4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кВтч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412 986,4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182 877,9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-55,7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VIII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Тариф (без НДС)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тенге/кВтч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4,17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3,65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-12,5</a:t>
                      </a:r>
                    </a:p>
                  </a:txBody>
                  <a:tcPr marL="8123" marR="8123" marT="8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101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42284"/>
            <a:ext cx="7560840" cy="707886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defRPr sz="2000" b="1" cap="all" spc="-100">
                <a:solidFill>
                  <a:srgbClr val="438086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ru-RU" dirty="0">
                <a:ln w="1905"/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Выполнение плана капитального </a:t>
            </a:r>
          </a:p>
          <a:p>
            <a:pPr fontAlgn="base">
              <a:spcAft>
                <a:spcPct val="0"/>
              </a:spcAft>
            </a:pPr>
            <a:r>
              <a:rPr lang="ru-RU" dirty="0">
                <a:ln w="1905"/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ремонта за </a:t>
            </a:r>
            <a:r>
              <a:rPr lang="ru-RU" dirty="0" smtClean="0">
                <a:ln w="1905"/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2020-2021 </a:t>
            </a:r>
            <a:r>
              <a:rPr lang="ru-RU" dirty="0" err="1">
                <a:ln w="1905"/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гг</a:t>
            </a:r>
            <a:endParaRPr lang="ru-RU" dirty="0">
              <a:ln w="1905"/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19</a:t>
            </a:fld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905119"/>
              </p:ext>
            </p:extLst>
          </p:nvPr>
        </p:nvGraphicFramePr>
        <p:xfrm>
          <a:off x="275359" y="4077072"/>
          <a:ext cx="7954890" cy="202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74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274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274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Факт 2020г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Утверждено </a:t>
                      </a: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ДКРЕМиЗК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2021г.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Факт за 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kk-KZ" sz="1200" dirty="0">
                          <a:latin typeface="Times New Roman" pitchFamily="18" charset="0"/>
                          <a:cs typeface="Times New Roman" pitchFamily="18" charset="0"/>
                        </a:rPr>
                        <a:t>п/г</a:t>
                      </a:r>
                      <a:r>
                        <a:rPr lang="kk-KZ" sz="1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2021г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678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Всего капитальный ремонт,</a:t>
                      </a:r>
                      <a:r>
                        <a:rPr lang="ru-RU" sz="12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в том числе: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105 380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96 527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11 673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9384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Приводящий к увеличению стоимости (инвестиции)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73 728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66 037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9252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Не приводящий к увеличению</a:t>
                      </a:r>
                      <a:r>
                        <a:rPr lang="ru-RU" sz="1200" baseline="0" dirty="0">
                          <a:latin typeface="Times New Roman" pitchFamily="18" charset="0"/>
                          <a:cs typeface="Times New Roman" pitchFamily="18" charset="0"/>
                        </a:rPr>
                        <a:t> стоимости (текущий и капитальный, в рамках тарифа)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31 652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30 490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11 673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3525" y="6308285"/>
            <a:ext cx="7920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Исполнение капитальных ремонтов планируется на август – сентябрь.</a:t>
            </a: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3129493"/>
              </p:ext>
            </p:extLst>
          </p:nvPr>
        </p:nvGraphicFramePr>
        <p:xfrm>
          <a:off x="694531" y="750170"/>
          <a:ext cx="7248525" cy="345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41640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одзаголовок 2"/>
          <p:cNvSpPr txBox="1">
            <a:spLocks/>
          </p:cNvSpPr>
          <p:nvPr/>
        </p:nvSpPr>
        <p:spPr bwMode="auto">
          <a:xfrm>
            <a:off x="539552" y="2626158"/>
            <a:ext cx="8083883" cy="25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buClr>
                <a:srgbClr val="758085">
                  <a:lumMod val="50000"/>
                </a:srgbClr>
              </a:buClr>
              <a:buFont typeface="Wingdings" pitchFamily="2" charset="2"/>
              <a:buChar char="ü"/>
              <a:defRPr/>
            </a:pPr>
            <a:r>
              <a:rPr lang="ru-RU" sz="2400" dirty="0">
                <a:ln w="1905"/>
                <a:solidFill>
                  <a:srgbClr val="2F5897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передача электрической энергии, эксплуатация электрических сетей и подстанций</a:t>
            </a:r>
          </a:p>
          <a:p>
            <a:pPr marL="109537" eaLnBrk="0" hangingPunct="0">
              <a:buClr>
                <a:srgbClr val="758085">
                  <a:lumMod val="50000"/>
                </a:srgbClr>
              </a:buClr>
              <a:defRPr/>
            </a:pPr>
            <a:endParaRPr lang="ru-RU" sz="2400" dirty="0">
              <a:ln w="1905"/>
              <a:solidFill>
                <a:srgbClr val="2F5897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125" indent="-255588" eaLnBrk="0" hangingPunct="0">
              <a:buClr>
                <a:srgbClr val="758085">
                  <a:lumMod val="50000"/>
                </a:srgbClr>
              </a:buClr>
              <a:buFont typeface="Wingdings" pitchFamily="2" charset="2"/>
              <a:buChar char="ü"/>
              <a:defRPr/>
            </a:pPr>
            <a:r>
              <a:rPr lang="ru-RU" sz="2400" dirty="0">
                <a:ln w="1905"/>
                <a:solidFill>
                  <a:srgbClr val="2F5897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эксплуатация и техническое обслуживание электротехнического хозяйства в составе подстанций, электросетей, распределительных устройств, релейной защиты и автоматики</a:t>
            </a:r>
          </a:p>
        </p:txBody>
      </p:sp>
      <p:sp>
        <p:nvSpPr>
          <p:cNvPr id="18" name="Заголовок 1"/>
          <p:cNvSpPr txBox="1">
            <a:spLocks/>
          </p:cNvSpPr>
          <p:nvPr/>
        </p:nvSpPr>
        <p:spPr bwMode="auto">
          <a:xfrm>
            <a:off x="395536" y="836712"/>
            <a:ext cx="7935309" cy="10001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ru-RU" sz="2400" b="1" u="sng" dirty="0">
                <a:ln w="1905"/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ru-RU" sz="2400" b="1" dirty="0">
                <a:ln w="1905"/>
                <a:latin typeface="Times New Roman" pitchFamily="18" charset="0"/>
                <a:cs typeface="Times New Roman" pitchFamily="18" charset="0"/>
              </a:rPr>
              <a:t> деятельности </a:t>
            </a:r>
            <a:br>
              <a:rPr lang="ru-RU" sz="2400" b="1" dirty="0">
                <a:ln w="1905"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n w="1905"/>
                <a:latin typeface="Times New Roman" pitchFamily="18" charset="0"/>
                <a:cs typeface="Times New Roman" pitchFamily="18" charset="0"/>
              </a:rPr>
              <a:t>АО «Астана – Региональная </a:t>
            </a:r>
            <a:r>
              <a:rPr lang="ru-RU" sz="2400" b="1" dirty="0" err="1">
                <a:ln w="1905"/>
                <a:latin typeface="Times New Roman" pitchFamily="18" charset="0"/>
                <a:cs typeface="Times New Roman" pitchFamily="18" charset="0"/>
              </a:rPr>
              <a:t>Электросетевая</a:t>
            </a:r>
            <a:r>
              <a:rPr lang="ru-RU" sz="2400" b="1" dirty="0">
                <a:ln w="1905"/>
                <a:latin typeface="Times New Roman" pitchFamily="18" charset="0"/>
                <a:cs typeface="Times New Roman" pitchFamily="18" charset="0"/>
              </a:rPr>
              <a:t> Компания»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282920-98BE-4BB8-9D21-43FBE856FEC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147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2060848"/>
            <a:ext cx="6768752" cy="107721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defRPr sz="2000" b="1" cap="all" spc="-100">
                <a:solidFill>
                  <a:srgbClr val="438086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Перспективы деятельности АО «Астана-РЭК»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B22B75C0-A7A9-4CB1-907E-B994A79A2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708" y="398249"/>
            <a:ext cx="790980" cy="72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6072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149080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 algn="just">
              <a:spcBef>
                <a:spcPct val="20000"/>
              </a:spcBef>
              <a:buClr>
                <a:srgbClr val="4E67C8"/>
              </a:buClr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*Приказ Департамента Комитета по регулированию естественных монополий Министерства национальной экономики Республики Казахстан по городу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Нур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-Султан  № 38-ОД от 15 апреля 2021 года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869" y="253627"/>
            <a:ext cx="8424936" cy="707886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defRPr sz="2000" b="1" cap="all" spc="-100">
                <a:solidFill>
                  <a:srgbClr val="438086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Тарифы на передачу и распределение электрической энергии на 2021-2025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51704"/>
              </p:ext>
            </p:extLst>
          </p:nvPr>
        </p:nvGraphicFramePr>
        <p:xfrm>
          <a:off x="251520" y="1196752"/>
          <a:ext cx="8136903" cy="2481850"/>
        </p:xfrm>
        <a:graphic>
          <a:graphicData uri="http://schemas.openxmlformats.org/drawingml/2006/table">
            <a:tbl>
              <a:tblPr/>
              <a:tblGrid>
                <a:gridCol w="4320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93618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 регулируемой услуги</a:t>
                      </a: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Тарифы по передаче электрической энергии, тенге/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кВтч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без НДС*</a:t>
                      </a: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401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1-ый год реализации проекта          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 01.01.2021г по 31.12.2021г)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Измененный тариф до истечения срока действия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(с 01.05.2021г по 31.12.2021г)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2-ой год реализации проекта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(с 01.01.2022г по 31.12.2022г)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3-ий год реализации проекта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(с 01.01.2023г по 31.12.2023г)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4-ый год реализации проекта          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(с 01.01.2024г по 31.12.2024г)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5-ый год реализации проекта           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(с 01.01.2025г по 31.12.2025г)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Передача электрической энергии</a:t>
                      </a: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тенге/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кВтч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4,17</a:t>
                      </a: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4,23</a:t>
                      </a: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4,63</a:t>
                      </a: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4,74</a:t>
                      </a: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4,92</a:t>
                      </a: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4,88</a:t>
                      </a:r>
                    </a:p>
                  </a:txBody>
                  <a:tcPr marL="8331" marR="8331" marT="83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6268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20168" y="5720680"/>
            <a:ext cx="588336" cy="228600"/>
          </a:xfrm>
        </p:spPr>
        <p:txBody>
          <a:bodyPr vert="horz" lIns="0" tIns="0" rIns="0" bIns="0" anchor="ctr"/>
          <a:lstStyle/>
          <a:p>
            <a:fld id="{725C68B6-61C2-468F-89AB-4B9F7531AA68}" type="slidenum">
              <a:rPr lang="ru-RU" sz="2000">
                <a:solidFill>
                  <a:prstClr val="white"/>
                </a:solidFill>
              </a:rPr>
              <a:pPr/>
              <a:t>22</a:t>
            </a:fld>
            <a:endParaRPr lang="ru-RU" sz="2000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0424" y="188640"/>
            <a:ext cx="734481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Утвержденная тарифная смета на 2021-2022 годы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077289"/>
              </p:ext>
            </p:extLst>
          </p:nvPr>
        </p:nvGraphicFramePr>
        <p:xfrm>
          <a:off x="467544" y="1124744"/>
          <a:ext cx="7493000" cy="4358640"/>
        </p:xfrm>
        <a:graphic>
          <a:graphicData uri="http://schemas.openxmlformats.org/drawingml/2006/table">
            <a:tbl>
              <a:tblPr/>
              <a:tblGrid>
                <a:gridCol w="10801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93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550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521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100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показателей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 изм.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Утвержденная тарифная смета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7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затрат на предоставление услуг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млн.тенге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13 800,7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15 557,9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7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Прибыль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млн.тенге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557,8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537,5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7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млн.тенге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14 358,5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16 095,3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7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IV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Объём оказываемых услуг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млн.тенге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3 444,7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3 479,2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72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Нормативные технические потери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7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млн.кВтч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413,0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408,4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97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Тариф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тенге/кВтч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3025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208" y="5832628"/>
            <a:ext cx="789719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i="1" dirty="0">
                <a:latin typeface="Times New Roman" pitchFamily="18" charset="0"/>
                <a:cs typeface="Times New Roman" pitchFamily="18" charset="0"/>
              </a:rPr>
              <a:t>Нормативные потери утверждены Департаментом Комитета по регулированию естественных монополий </a:t>
            </a:r>
            <a:r>
              <a:rPr lang="ru-RU" sz="15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Министерства национальной экономики Республики Казахстан </a:t>
            </a:r>
            <a:r>
              <a:rPr lang="ru-RU" sz="1500" i="1" dirty="0">
                <a:latin typeface="Times New Roman" pitchFamily="18" charset="0"/>
                <a:cs typeface="Times New Roman" pitchFamily="18" charset="0"/>
              </a:rPr>
              <a:t>по городу </a:t>
            </a:r>
            <a:r>
              <a:rPr lang="ru-RU" sz="1500" i="1" dirty="0" err="1">
                <a:latin typeface="Times New Roman" pitchFamily="18" charset="0"/>
                <a:cs typeface="Times New Roman" pitchFamily="18" charset="0"/>
              </a:rPr>
              <a:t>Нур</a:t>
            </a:r>
            <a:r>
              <a:rPr lang="ru-RU" sz="1500" i="1" dirty="0">
                <a:latin typeface="Times New Roman" pitchFamily="18" charset="0"/>
                <a:cs typeface="Times New Roman" pitchFamily="18" charset="0"/>
              </a:rPr>
              <a:t>-Султан на 2021 год в размере  10,7%, на 2022 год в размере 10,5%.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6" name="TextBox 1"/>
          <p:cNvSpPr txBox="1"/>
          <p:nvPr/>
        </p:nvSpPr>
        <p:spPr>
          <a:xfrm>
            <a:off x="251520" y="116632"/>
            <a:ext cx="7920880" cy="28889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Производственная деятельность на 2021-2022 годы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7784601"/>
              </p:ext>
            </p:extLst>
          </p:nvPr>
        </p:nvGraphicFramePr>
        <p:xfrm>
          <a:off x="251520" y="528273"/>
          <a:ext cx="8090149" cy="5305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120651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142853"/>
            <a:ext cx="8089411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КАПИТАЛЬНЫХ РЕМОНТОВ 2021-2022 годы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6345444"/>
            <a:ext cx="74168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Капитальный ремонт планируется собственными силами предприятия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871614"/>
              </p:ext>
            </p:extLst>
          </p:nvPr>
        </p:nvGraphicFramePr>
        <p:xfrm>
          <a:off x="323528" y="669964"/>
          <a:ext cx="7998784" cy="5511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0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191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809">
                  <a:extLst>
                    <a:ext uri="{9D8B030D-6E8A-4147-A177-3AD203B41FA5}">
                      <a16:colId xmlns:a16="http://schemas.microsoft.com/office/drawing/2014/main" xmlns="" val="1981033639"/>
                    </a:ext>
                  </a:extLst>
                </a:gridCol>
                <a:gridCol w="9688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207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6880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7207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6638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2021г.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2022г.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23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264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ремонт, приводящий к увеличению стоимости основных средств (в рамках инвестиционной программы) в том, числе: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38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РП, ТП, КТП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15 168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27 078</a:t>
                      </a:r>
                    </a:p>
                  </a:txBody>
                  <a:tcPr marL="7157" marR="7157" marT="7157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0951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ВЛ-10кВ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ru-RU" sz="14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ru-RU" sz="14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20 446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26,33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105 387</a:t>
                      </a:r>
                    </a:p>
                  </a:txBody>
                  <a:tcPr marL="7157" marR="7157" marT="7157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0951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ВЛ-0,4кВ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ru-RU" sz="14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20,39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ru-RU" sz="14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30 423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25,23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106 660</a:t>
                      </a:r>
                    </a:p>
                  </a:txBody>
                  <a:tcPr marL="7157" marR="7157" marT="7157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330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тыс. тенге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66 037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239 125</a:t>
                      </a:r>
                    </a:p>
                  </a:txBody>
                  <a:tcPr marL="7157" marR="7157" marT="7157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33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22474">
                <a:tc gridSpan="7"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ремонт, не приводящий к увеличению стоимости основных средств (в рамках тарифа) в том, числе: 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57" marR="7157" marT="7157" marB="0" anchor="ctr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57" marR="7157" marT="7157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42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РП, ТП, КТП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5 850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</a:t>
                      </a:r>
                    </a:p>
                  </a:txBody>
                  <a:tcPr marL="7157" marR="7157" marT="7157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038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ВЛ-10кВ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1,73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1 735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157" marR="7157" marT="7157" marB="0"/>
                </a:tc>
                <a:extLst>
                  <a:ext uri="{0D108BD9-81ED-4DB2-BD59-A6C34878D82A}">
                    <a16:rowId xmlns:a16="http://schemas.microsoft.com/office/drawing/2014/main" xmlns="" val="2532921227"/>
                  </a:ext>
                </a:extLst>
              </a:tr>
              <a:tr h="3265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ВЛ-0,4кВ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3,46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1 281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157" marR="7157" marT="7157" marB="0"/>
                </a:tc>
                <a:extLst>
                  <a:ext uri="{0D108BD9-81ED-4DB2-BD59-A6C34878D82A}">
                    <a16:rowId xmlns:a16="http://schemas.microsoft.com/office/drawing/2014/main" xmlns="" val="1863579118"/>
                  </a:ext>
                </a:extLst>
              </a:tr>
              <a:tr h="3265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ВЛ-110кВ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5,145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1 087</a:t>
                      </a:r>
                    </a:p>
                  </a:txBody>
                  <a:tcPr marL="7157" marR="7157" marT="7157" marB="0"/>
                </a:tc>
                <a:extLst>
                  <a:ext uri="{0D108BD9-81ED-4DB2-BD59-A6C34878D82A}">
                    <a16:rowId xmlns:a16="http://schemas.microsoft.com/office/drawing/2014/main" xmlns="" val="1767201719"/>
                  </a:ext>
                </a:extLst>
              </a:tr>
              <a:tr h="4205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 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u="none" strike="noStrike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тенге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8 866</a:t>
                      </a: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1 498</a:t>
                      </a:r>
                    </a:p>
                  </a:txBody>
                  <a:tcPr marL="7157" marR="7157" marT="7157" marB="0"/>
                </a:tc>
                <a:extLst>
                  <a:ext uri="{0D108BD9-81ED-4DB2-BD59-A6C34878D82A}">
                    <a16:rowId xmlns:a16="http://schemas.microsoft.com/office/drawing/2014/main" xmlns="" val="2767172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1634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25</a:t>
            </a:fld>
            <a:endParaRPr lang="ru-RU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95536" y="116632"/>
            <a:ext cx="7862636" cy="790573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Утвержденная инвестиционная программа на 2021-2022 годы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094981"/>
              </p:ext>
            </p:extLst>
          </p:nvPr>
        </p:nvGraphicFramePr>
        <p:xfrm>
          <a:off x="395535" y="1268760"/>
          <a:ext cx="7862637" cy="5008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8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08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408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30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32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мероприятий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2021г.         тыс. тенге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2022г.         тыс. тенге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540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ремонт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66 037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239 125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9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устаревшего оборудования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144 722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201 299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33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Релейная защита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547 982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1814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автоматизированной системы коммерческого учета электроэнергии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423 565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652 498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2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Проектно-изыскательские работы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363 629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98 225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57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и реконструкция объектов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3 480 233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2 748 089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1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4 478 186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4 487 218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2687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26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42853"/>
            <a:ext cx="8089411" cy="7078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Планы развития</a:t>
            </a:r>
          </a:p>
          <a:p>
            <a:pPr algn="ctr"/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АО «Астана – РЭК»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224595" y="1196752"/>
          <a:ext cx="7995356" cy="3960442"/>
        </p:xfrm>
        <a:graphic>
          <a:graphicData uri="http://schemas.openxmlformats.org/drawingml/2006/table">
            <a:tbl>
              <a:tblPr/>
              <a:tblGrid>
                <a:gridCol w="63739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14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10722">
                <a:tc>
                  <a:txBody>
                    <a:bodyPr/>
                    <a:lstStyle/>
                    <a:p>
                      <a:pPr algn="ctr" rtl="0" fontAlgn="t"/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Мероприятия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Срок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444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Реконструкция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 «Левобережная»,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«Кирова»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«Арман»,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«ПНФ»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2021-2022г.г.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44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Реконструкция ПС «Центральная», «Керамика», «Западная»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2022-2023г.г.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44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Замена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кабельных линий 10/0,4кВ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2021-2025г.г.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450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Замена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в РП,ТП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2021-2025г.г.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063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Внедрение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SCADA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2021-2023г.г.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8063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Внедрение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телемеханики в РП,ТП</a:t>
                      </a: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2021-2025г.г.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8063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Внедрение 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АСКУЭ юридических лиц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2022-2025г.г.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24" marR="5924" marT="59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11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"/>
          <p:cNvSpPr txBox="1">
            <a:spLocks/>
          </p:cNvSpPr>
          <p:nvPr/>
        </p:nvSpPr>
        <p:spPr bwMode="auto">
          <a:xfrm>
            <a:off x="401896" y="188640"/>
            <a:ext cx="7935309" cy="49462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ru-RU" sz="2000" b="1" dirty="0">
                <a:ln w="1905"/>
                <a:latin typeface="Times New Roman" pitchFamily="18" charset="0"/>
                <a:cs typeface="Times New Roman" pitchFamily="18" charset="0"/>
              </a:rPr>
              <a:t>Техническая характеристика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282920-98BE-4BB8-9D21-43FBE856FEC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788752"/>
              </p:ext>
            </p:extLst>
          </p:nvPr>
        </p:nvGraphicFramePr>
        <p:xfrm>
          <a:off x="179514" y="683261"/>
          <a:ext cx="8157690" cy="5735827"/>
        </p:xfrm>
        <a:graphic>
          <a:graphicData uri="http://schemas.openxmlformats.org/drawingml/2006/table">
            <a:tbl>
              <a:tblPr firstRow="1" firstCol="1" bandRow="1"/>
              <a:tblGrid>
                <a:gridCol w="23666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45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600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92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935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198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1376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48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оборудования 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Ед.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изм.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2016 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 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 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 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 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 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КЛ-220кВ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км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2,234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2,234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2,234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12,3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12,3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КЛ-110кВ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км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95,73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101,684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134,848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140,552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168,524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КЛ-20кВ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км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228,891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299,017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208,981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310,956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КЛ-10кВ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км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1 433,78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1 684,4106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04545" algn="l"/>
                        </a:tabLs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1 804,783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1 866,749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2 140,219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КЛ-6кВ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км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19,065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04545" algn="l"/>
                        </a:tabLs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19,065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19,065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19,065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КЛ-0,4кВ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км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909,31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942,7247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04545" algn="l"/>
                        </a:tabLs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993,797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999,126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1 111,556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ВЛ-220кВ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км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124,00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124,588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124,588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143,436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143,436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ВЛ-110кВ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км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148,9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148,633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149,569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144,953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202,255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ВЛ-10кВ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км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326,58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332,569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329,31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326,09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350,04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ВЛ-0,4кВ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км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453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442,495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437,774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442,679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508,734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 ЛЭП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км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3 493,53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4 027,29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4 294,99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4 303,931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4 967,08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ПС-220кВ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шт.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ПС-110кВ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шт.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РП, ТП, КТП-10/0,4кВ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шт.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1 177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1 318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1 366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1 386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1 434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997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Износ электрооборудования и электрических сетей по годам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35,8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32,9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29,4 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30,6 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29,0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Объем условных единиц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у.е.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62 786,17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75 153,21</a:t>
                      </a:r>
                      <a:r>
                        <a:rPr lang="ru-RU" sz="14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77 838,9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79 565,47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91 649,29</a:t>
                      </a:r>
                    </a:p>
                  </a:txBody>
                  <a:tcPr marL="68061" marR="680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249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7620000" cy="1143000"/>
          </a:xfrm>
          <a:solidFill>
            <a:schemeClr val="bg1"/>
          </a:solidFill>
        </p:spPr>
        <p:txBody>
          <a:bodyPr/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Инвестиционная программа 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АО «Астана-РЭК» 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 полугодие 2021 года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B22B75C0-A7A9-4CB1-907E-B994A79A2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1004"/>
            <a:ext cx="864096" cy="86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672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620000" cy="432048"/>
          </a:xfrm>
        </p:spPr>
        <p:txBody>
          <a:bodyPr/>
          <a:lstStyle/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Исполнение инвестиционной программы за 1 полугодие 2021 года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946441"/>
              </p:ext>
            </p:extLst>
          </p:nvPr>
        </p:nvGraphicFramePr>
        <p:xfrm>
          <a:off x="179512" y="764704"/>
          <a:ext cx="8208912" cy="54005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34216"/>
                <a:gridCol w="4182704"/>
                <a:gridCol w="1751489"/>
                <a:gridCol w="1640503"/>
              </a:tblGrid>
              <a:tr h="1020704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мероприятий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План, </a:t>
                      </a: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тыс. тенге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Факт,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тыс. тенге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985788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Капитальный ремонт</a:t>
                      </a: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66 037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работы ведутся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</a:tr>
              <a:tr h="629323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Замена устаревшего оборудования</a:t>
                      </a: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144 722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2 800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629323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Внедрение автоматизированной системы коммерческого учета электроэнергии</a:t>
                      </a: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423 565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корректировка мероприятия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822049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Проектно-изыскательские работы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363 629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конкурсные процедуры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577043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Строительство и реконструкция объектов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3 480 233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конкурсные процедуры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736368"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4 478 186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87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467544" y="22385"/>
            <a:ext cx="7703665" cy="1030351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Раздел 1.</a:t>
            </a:r>
          </a:p>
          <a:p>
            <a:pPr algn="ctr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Реконструкция электросетей с разукрупнением (капитальный ремонт, приводящий к увеличению стоимости ОС)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419609" y="1117663"/>
            <a:ext cx="2173434" cy="23391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indent="-228600">
              <a:spcBef>
                <a:spcPct val="20000"/>
              </a:spcBef>
              <a:buClr>
                <a:srgbClr val="4E67C8"/>
              </a:buClr>
              <a:buFont typeface="Arial" pitchFamily="34" charset="0"/>
              <a:buNone/>
              <a:defRPr/>
            </a:pPr>
            <a:r>
              <a:rPr lang="ru-RU" sz="1400" i="1" dirty="0">
                <a:solidFill>
                  <a:prstClr val="black"/>
                </a:solidFill>
              </a:rPr>
              <a:t>тыс. тенге без НДС</a:t>
            </a:r>
          </a:p>
        </p:txBody>
      </p:sp>
      <p:graphicFrame>
        <p:nvGraphicFramePr>
          <p:cNvPr id="16" name="Содержимое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5502910"/>
              </p:ext>
            </p:extLst>
          </p:nvPr>
        </p:nvGraphicFramePr>
        <p:xfrm>
          <a:off x="107504" y="1351582"/>
          <a:ext cx="8352929" cy="27916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45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7895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313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06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8060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8060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8060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24561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26752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мероприятий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Ед.</a:t>
                      </a:r>
                    </a:p>
                    <a:p>
                      <a:pPr algn="ctr"/>
                      <a:r>
                        <a:rPr lang="ru-RU" sz="1400" b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T="25718" marB="2571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T="25718" marB="25718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 marT="25718" marB="2571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T="25718" marB="25718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Приме-</a:t>
                      </a:r>
                    </a:p>
                    <a:p>
                      <a:pPr algn="ctr"/>
                      <a:r>
                        <a:rPr lang="kk-KZ" sz="1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чание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8877">
                <a:tc v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T="25718" marB="25718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T="25718" marB="25718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71388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</a:p>
                  </a:txBody>
                  <a:tcPr marT="25718" marB="2571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Капитальный ремонт ВЛ-10кВ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км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26,12</a:t>
                      </a: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20 446</a:t>
                      </a: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7,44</a:t>
                      </a: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Работы выполняются собственными силами РЭС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71388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</a:p>
                  </a:txBody>
                  <a:tcPr marT="25718" marB="2571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Капитальный ремонт ВЛ-0,4 </a:t>
                      </a:r>
                      <a:r>
                        <a:rPr kumimoji="0" lang="ru-RU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кВ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км</a:t>
                      </a: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20,39</a:t>
                      </a: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30 423</a:t>
                      </a: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5,24</a:t>
                      </a: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080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1.3 </a:t>
                      </a:r>
                    </a:p>
                  </a:txBody>
                  <a:tcPr marT="25718" marB="2571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Капитальный ремонт РП, ТП,   КТП</a:t>
                      </a:r>
                    </a:p>
                  </a:txBody>
                  <a:tcPr marL="90000" marR="90000" marT="46800" marB="468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15 168</a:t>
                      </a: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7520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r>
                        <a:rPr lang="ru-RU" sz="16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037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95F41B14-D362-488D-9EAE-44F73BD5D4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37112"/>
            <a:ext cx="2699791" cy="2276872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89C6A1CF-A7C6-4293-A93D-F6F52041F8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466560"/>
            <a:ext cx="2699792" cy="2254487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E29C3C01-4CB3-4D90-8843-054E092E16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386" y="4466560"/>
            <a:ext cx="2512978" cy="227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939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66954" y="116632"/>
            <a:ext cx="7920880" cy="828092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Раздел 2. Замена устаревшего оборудования</a:t>
            </a:r>
          </a:p>
          <a:p>
            <a:pPr algn="ctr"/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6588224" y="1074803"/>
            <a:ext cx="2198618" cy="324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spcBef>
                <a:spcPct val="20000"/>
              </a:spcBef>
              <a:buClr>
                <a:srgbClr val="4E67C8"/>
              </a:buClr>
              <a:buFont typeface="Arial" pitchFamily="34" charset="0"/>
              <a:buNone/>
              <a:defRPr/>
            </a:pPr>
            <a:r>
              <a:rPr lang="ru-RU" sz="1000" i="1" dirty="0">
                <a:solidFill>
                  <a:prstClr val="black"/>
                </a:solidFill>
              </a:rPr>
              <a:t>тыс. тенге без НДС</a:t>
            </a:r>
          </a:p>
        </p:txBody>
      </p:sp>
      <p:graphicFrame>
        <p:nvGraphicFramePr>
          <p:cNvPr id="11" name="Содержимое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1122880"/>
              </p:ext>
            </p:extLst>
          </p:nvPr>
        </p:nvGraphicFramePr>
        <p:xfrm>
          <a:off x="266954" y="1398839"/>
          <a:ext cx="8023095" cy="401289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89490"/>
                <a:gridCol w="2646378"/>
                <a:gridCol w="553388"/>
                <a:gridCol w="645620"/>
                <a:gridCol w="645620"/>
                <a:gridCol w="645620"/>
                <a:gridCol w="645620"/>
                <a:gridCol w="1751359"/>
              </a:tblGrid>
              <a:tr h="277271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2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2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мероприятий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Ед.</a:t>
                      </a:r>
                    </a:p>
                    <a:p>
                      <a:pPr algn="ctr"/>
                      <a:r>
                        <a:rPr lang="ru-RU" sz="12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T="25718" marB="25718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T="25718" marB="25718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541014">
                <a:tc v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T="25718" marB="25718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T="25718" marB="25718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6166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2.1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700" marR="12700" marT="7144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Замена аккумуляторной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батареи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компл.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27 668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Заключен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договор на поставку АКБ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2.2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700" marR="12700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Замена выпрямительного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устройства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37 857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Заключен договор на поставку ВУ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700" marR="12700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Замена сетевого монитора элегаза (3-026-R114) на ПС "Левобережная"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2 873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2 800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Договор исполнен, поставка выполнена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2.4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700" marR="12700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Замена устройства РПН на ПС "ПНФ"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47 487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Заключен договор на поставку РПН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42488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700" marR="12700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Замена изоляторов на ВЛ-220 кВ "ЦГПП-Батыс"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1 650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28 837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Корректировка мероприятия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</a:tr>
              <a:tr h="424889"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7144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144 722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2 800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048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323528" y="23750"/>
            <a:ext cx="7920880" cy="1245010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Раздел 3.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Внедрение автоматизированной системы коммерческого учета электроэнергии.</a:t>
            </a:r>
          </a:p>
          <a:p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Раздел 4.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Проектно-изыскательские работы.</a:t>
            </a:r>
          </a:p>
          <a:p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Раздел 5.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Строительство и реконструкция объектов.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444208" y="1340768"/>
            <a:ext cx="1986584" cy="385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spcBef>
                <a:spcPct val="20000"/>
              </a:spcBef>
              <a:buClr>
                <a:srgbClr val="4E67C8"/>
              </a:buClr>
              <a:buFont typeface="Arial" pitchFamily="34" charset="0"/>
              <a:buNone/>
              <a:defRPr/>
            </a:pPr>
            <a:r>
              <a:rPr lang="ru-RU" sz="1000" i="1" dirty="0">
                <a:solidFill>
                  <a:prstClr val="black"/>
                </a:solidFill>
              </a:rPr>
              <a:t>тыс. тенге без НДС</a:t>
            </a:r>
          </a:p>
        </p:txBody>
      </p:sp>
      <p:graphicFrame>
        <p:nvGraphicFramePr>
          <p:cNvPr id="8" name="Содержимое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9558563"/>
              </p:ext>
            </p:extLst>
          </p:nvPr>
        </p:nvGraphicFramePr>
        <p:xfrm>
          <a:off x="323528" y="1628800"/>
          <a:ext cx="8064900" cy="4680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7459"/>
                <a:gridCol w="1610880"/>
                <a:gridCol w="613669"/>
                <a:gridCol w="866143"/>
                <a:gridCol w="866143"/>
                <a:gridCol w="866143"/>
                <a:gridCol w="866143"/>
                <a:gridCol w="1828320"/>
              </a:tblGrid>
              <a:tr h="357798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2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2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мероприятий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Ед.</a:t>
                      </a:r>
                    </a:p>
                    <a:p>
                      <a:pPr algn="ctr"/>
                      <a:r>
                        <a:rPr lang="ru-RU" sz="12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T="25718" marB="25718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T="25718" marB="25718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539594">
                <a:tc v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079826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25718" marB="25718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существующей системы АСКУЭ реализованный в 2010-2012 гг.".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ПУ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423 565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Данное мероприятие подлежит корректировке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</a:tr>
              <a:tr h="357798"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423 565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626597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Проектно-изыскательские работы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услуга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363 629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Конкурсные процедуры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35779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itchFamily="18" charset="0"/>
                        </a:rPr>
                        <a:t>363 629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91630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Строительство и реконструкция объектов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25718" marB="2571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itchFamily="18" charset="0"/>
                        </a:rPr>
                        <a:t>работа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itchFamily="18" charset="0"/>
                        </a:rPr>
                        <a:t>                     3 480 233</a:t>
                      </a:r>
                    </a:p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Конкурсные процедуры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444801"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5718" marB="2571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3 480 233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547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6832"/>
            <a:ext cx="7908032" cy="1143000"/>
          </a:xfrm>
          <a:solidFill>
            <a:schemeClr val="bg1"/>
          </a:solidFill>
        </p:spPr>
        <p:txBody>
          <a:bodyPr/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Информация об основных финансово-экономических показателях деятельности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АО «Астана-РЭК» за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 полугодие 2021 года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6086-46B1-4982-B339-869EE1CDEF22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B22B75C0-A7A9-4CB1-907E-B994A79A2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1005"/>
            <a:ext cx="936104" cy="867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6648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седство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Соседство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Соседство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ppt/theme/themeOverride2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ppt/theme/themeOverride3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6149</TotalTime>
  <Words>2224</Words>
  <Application>Microsoft Office PowerPoint</Application>
  <PresentationFormat>Экран (4:3)</PresentationFormat>
  <Paragraphs>962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Городская</vt:lpstr>
      <vt:lpstr>Соседство</vt:lpstr>
      <vt:lpstr>1_Соседство</vt:lpstr>
      <vt:lpstr>2_Соседство</vt:lpstr>
      <vt:lpstr>Отчет перед потребителями о деятельности  за 1 полугодие  2021 года</vt:lpstr>
      <vt:lpstr>Презентация PowerPoint</vt:lpstr>
      <vt:lpstr>Презентация PowerPoint</vt:lpstr>
      <vt:lpstr>Инвестиционная программа  АО «Астана-РЭК»  за 1 полугодие 2021 года</vt:lpstr>
      <vt:lpstr>Исполнение инвестиционной программы за 1 полугодие 2021 года</vt:lpstr>
      <vt:lpstr>Презентация PowerPoint</vt:lpstr>
      <vt:lpstr>Презентация PowerPoint</vt:lpstr>
      <vt:lpstr>Презентация PowerPoint</vt:lpstr>
      <vt:lpstr>Информация об основных финансово-экономических показателях деятельности  АО «Астана-РЭК» за 1 полугодие 2021 года</vt:lpstr>
      <vt:lpstr>Презентация PowerPoint</vt:lpstr>
      <vt:lpstr>Презентация PowerPoint</vt:lpstr>
      <vt:lpstr>Информация об объемах предоставленных регулируемых услуг за 1 полугодие 2021 года</vt:lpstr>
      <vt:lpstr>Презентация PowerPoint</vt:lpstr>
      <vt:lpstr>Информация об объемах предоставленных регулируемых услуг за 2021 год</vt:lpstr>
      <vt:lpstr>Работа с потребителями</vt:lpstr>
      <vt:lpstr>Информация об исполнении утвержденной уполномоченным органом тарифной сметы за 1 полугодие 20201 года по передаче электроэнергии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перед потребителями  по исполнению тарифной сметы</dc:title>
  <dc:creator>Юзер</dc:creator>
  <cp:lastModifiedBy>Матайс Антонина</cp:lastModifiedBy>
  <cp:revision>265</cp:revision>
  <cp:lastPrinted>2021-04-26T02:19:48Z</cp:lastPrinted>
  <dcterms:created xsi:type="dcterms:W3CDTF">2014-03-26T05:40:40Z</dcterms:created>
  <dcterms:modified xsi:type="dcterms:W3CDTF">2021-07-21T06:17:18Z</dcterms:modified>
</cp:coreProperties>
</file>