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816" r:id="rId2"/>
    <p:sldMasterId id="2147483828" r:id="rId3"/>
    <p:sldMasterId id="2147483840" r:id="rId4"/>
  </p:sldMasterIdLst>
  <p:notesMasterIdLst>
    <p:notesMasterId r:id="rId34"/>
  </p:notesMasterIdLst>
  <p:sldIdLst>
    <p:sldId id="256" r:id="rId5"/>
    <p:sldId id="259" r:id="rId6"/>
    <p:sldId id="342" r:id="rId7"/>
    <p:sldId id="341" r:id="rId8"/>
    <p:sldId id="343" r:id="rId9"/>
    <p:sldId id="375" r:id="rId10"/>
    <p:sldId id="345" r:id="rId11"/>
    <p:sldId id="346" r:id="rId12"/>
    <p:sldId id="351" r:id="rId13"/>
    <p:sldId id="368" r:id="rId14"/>
    <p:sldId id="372" r:id="rId15"/>
    <p:sldId id="358" r:id="rId16"/>
    <p:sldId id="296" r:id="rId17"/>
    <p:sldId id="333" r:id="rId18"/>
    <p:sldId id="339" r:id="rId19"/>
    <p:sldId id="309" r:id="rId20"/>
    <p:sldId id="373" r:id="rId21"/>
    <p:sldId id="374" r:id="rId22"/>
    <p:sldId id="335" r:id="rId23"/>
    <p:sldId id="340" r:id="rId24"/>
    <p:sldId id="268" r:id="rId25"/>
    <p:sldId id="314" r:id="rId26"/>
    <p:sldId id="363" r:id="rId27"/>
    <p:sldId id="316" r:id="rId28"/>
    <p:sldId id="311" r:id="rId29"/>
    <p:sldId id="289" r:id="rId30"/>
    <p:sldId id="312" r:id="rId31"/>
    <p:sldId id="364" r:id="rId32"/>
    <p:sldId id="359" r:id="rId3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5" autoAdjust="0"/>
    <p:restoredTop sz="94660"/>
  </p:normalViewPr>
  <p:slideViewPr>
    <p:cSldViewPr>
      <p:cViewPr>
        <p:scale>
          <a:sx n="119" d="100"/>
          <a:sy n="119" d="100"/>
        </p:scale>
        <p:origin x="-120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'фин рез'!$B$6</c:f>
              <c:strCache>
                <c:ptCount val="1"/>
                <c:pt idx="0">
                  <c:v>факт 2022г. </c:v>
                </c:pt>
              </c:strCache>
            </c:strRef>
          </c:tx>
          <c:spPr>
            <a:solidFill>
              <a:srgbClr val="142FB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6A-4164-A52A-55E6CFD40C69}"/>
              </c:ext>
            </c:extLst>
          </c:dPt>
          <c:dLbls>
            <c:dLbl>
              <c:idx val="0"/>
              <c:layout>
                <c:manualLayout>
                  <c:x val="-1.6064254996141416E-3"/>
                  <c:y val="-4.9844236760124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6A-4164-A52A-55E6CFD40C69}"/>
                </c:ext>
              </c:extLst>
            </c:dLbl>
            <c:dLbl>
              <c:idx val="1"/>
              <c:layout>
                <c:manualLayout>
                  <c:x val="4.8192764988424248E-3"/>
                  <c:y val="-7.4766355140186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6A-4164-A52A-55E6CFD40C69}"/>
                </c:ext>
              </c:extLst>
            </c:dLbl>
            <c:dLbl>
              <c:idx val="2"/>
              <c:layout>
                <c:manualLayout>
                  <c:x val="-4.3373488489581821E-2"/>
                  <c:y val="-4.6693940339850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6A-4164-A52A-55E6CFD40C69}"/>
                </c:ext>
              </c:extLst>
            </c:dLbl>
            <c:dLbl>
              <c:idx val="3"/>
              <c:layout>
                <c:manualLayout>
                  <c:x val="-5.9437743485723241E-2"/>
                  <c:y val="4.0675201730690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6A-4164-A52A-55E6CFD40C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'фин рез'!$A$7:$A$10</c:f>
              <c:strCache>
                <c:ptCount val="4"/>
                <c:pt idx="0">
                  <c:v>Совокупные доходы, млн. тенге</c:v>
                </c:pt>
                <c:pt idx="1">
                  <c:v>Совокупные расходы, млн. тенге</c:v>
                </c:pt>
                <c:pt idx="2">
                  <c:v>КПН, млн. тенге</c:v>
                </c:pt>
                <c:pt idx="3">
                  <c:v>Чистая прибыль (убыток), млн. тенге</c:v>
                </c:pt>
              </c:strCache>
            </c:strRef>
          </c:cat>
          <c:val>
            <c:numRef>
              <c:f>'фин рез'!$B$7:$B$10</c:f>
              <c:numCache>
                <c:formatCode>#,##0.0</c:formatCode>
                <c:ptCount val="4"/>
                <c:pt idx="0">
                  <c:v>19192.8219238641</c:v>
                </c:pt>
                <c:pt idx="1">
                  <c:v>18695.6151371548</c:v>
                </c:pt>
                <c:pt idx="2">
                  <c:v>233.47108800000001</c:v>
                </c:pt>
                <c:pt idx="3">
                  <c:v>263.73569870929919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6A-4164-A52A-55E6CFD40C69}"/>
            </c:ext>
          </c:extLst>
        </c:ser>
        <c:ser>
          <c:idx val="1"/>
          <c:order val="1"/>
          <c:tx>
            <c:strRef>
              <c:f>'фин рез'!$C$6</c:f>
              <c:strCache>
                <c:ptCount val="1"/>
                <c:pt idx="0">
                  <c:v>факт 1 п/г 2023г. </c:v>
                </c:pt>
              </c:strCache>
            </c:strRef>
          </c:tx>
          <c:spPr>
            <a:solidFill>
              <a:srgbClr val="3FE13F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B6A-4164-A52A-55E6CFD40C69}"/>
              </c:ext>
            </c:extLst>
          </c:dPt>
          <c:dLbls>
            <c:dLbl>
              <c:idx val="0"/>
              <c:layout>
                <c:manualLayout>
                  <c:x val="2.2489830504401162E-2"/>
                  <c:y val="-1.2303485610729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6A-4164-A52A-55E6CFD40C69}"/>
                </c:ext>
              </c:extLst>
            </c:dLbl>
            <c:dLbl>
              <c:idx val="1"/>
              <c:layout>
                <c:manualLayout>
                  <c:x val="3.6947786491125255E-2"/>
                  <c:y val="-1.1988577265051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6A-4164-A52A-55E6CFD40C69}"/>
                </c:ext>
              </c:extLst>
            </c:dLbl>
            <c:dLbl>
              <c:idx val="2"/>
              <c:layout>
                <c:manualLayout>
                  <c:x val="0"/>
                  <c:y val="-2.2429906542056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6A-4164-A52A-55E6CFD40C69}"/>
                </c:ext>
              </c:extLst>
            </c:dLbl>
            <c:dLbl>
              <c:idx val="3"/>
              <c:layout>
                <c:manualLayout>
                  <c:x val="-2.4096382494212126E-2"/>
                  <c:y val="-1.9937498466897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6A-4164-A52A-55E6CFD40C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'фин рез'!$A$7:$A$10</c:f>
              <c:strCache>
                <c:ptCount val="4"/>
                <c:pt idx="0">
                  <c:v>Совокупные доходы, млн. тенге</c:v>
                </c:pt>
                <c:pt idx="1">
                  <c:v>Совокупные расходы, млн. тенге</c:v>
                </c:pt>
                <c:pt idx="2">
                  <c:v>КПН, млн. тенге</c:v>
                </c:pt>
                <c:pt idx="3">
                  <c:v>Чистая прибыль (убыток), млн. тенге</c:v>
                </c:pt>
              </c:strCache>
            </c:strRef>
          </c:cat>
          <c:val>
            <c:numRef>
              <c:f>'фин рез'!$C$7:$C$10</c:f>
              <c:numCache>
                <c:formatCode>#,##0.0</c:formatCode>
                <c:ptCount val="4"/>
                <c:pt idx="0">
                  <c:v>11304.421</c:v>
                </c:pt>
                <c:pt idx="1">
                  <c:v>9846.9600000000009</c:v>
                </c:pt>
                <c:pt idx="3">
                  <c:v>1457.4609999999993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B6A-4164-A52A-55E6CFD40C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415936"/>
        <c:axId val="33417472"/>
        <c:axId val="22351360"/>
      </c:bar3DChart>
      <c:catAx>
        <c:axId val="3341593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3417472"/>
        <c:crosses val="autoZero"/>
        <c:auto val="1"/>
        <c:lblAlgn val="ctr"/>
        <c:lblOffset val="100"/>
        <c:noMultiLvlLbl val="0"/>
      </c:catAx>
      <c:valAx>
        <c:axId val="3341747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33415936"/>
        <c:crosses val="autoZero"/>
        <c:crossBetween val="between"/>
        <c:majorUnit val="5000"/>
      </c:valAx>
      <c:serAx>
        <c:axId val="22351360"/>
        <c:scaling>
          <c:orientation val="minMax"/>
        </c:scaling>
        <c:delete val="0"/>
        <c:axPos val="b"/>
        <c:majorTickMark val="none"/>
        <c:minorTickMark val="none"/>
        <c:tickLblPos val="nextTo"/>
        <c:crossAx val="33417472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'полезн отп и НТП'!$C$15</c:f>
              <c:strCache>
                <c:ptCount val="1"/>
                <c:pt idx="0">
                  <c:v>Отпуск в сеть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2087698874660454E-3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4F-476A-B2BE-81BB9A5AE793}"/>
                </c:ext>
              </c:extLst>
            </c:dLbl>
            <c:dLbl>
              <c:idx val="1"/>
              <c:layout>
                <c:manualLayout>
                  <c:x val="6.2087698874660454E-3"/>
                  <c:y val="-9.82295097690020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4F-476A-B2BE-81BB9A5AE793}"/>
                </c:ext>
              </c:extLst>
            </c:dLbl>
            <c:dLbl>
              <c:idx val="2"/>
              <c:layout>
                <c:manualLayout>
                  <c:x val="0"/>
                  <c:y val="-8.6299892125135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4F-476A-B2BE-81BB9A5AE7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2022г</c:v>
                </c:pt>
                <c:pt idx="1">
                  <c:v>Утверждено ДКРЕМ</c:v>
                </c:pt>
                <c:pt idx="2">
                  <c:v>факт 1 п/г 2023г</c:v>
                </c:pt>
              </c:strCache>
            </c:strRef>
          </c:cat>
          <c:val>
            <c:numRef>
              <c:f>'полезн отп и НТП'!$C$16:$C$18</c:f>
              <c:numCache>
                <c:formatCode>#,##0</c:formatCode>
                <c:ptCount val="3"/>
                <c:pt idx="0">
                  <c:v>4513023.8650000002</c:v>
                </c:pt>
                <c:pt idx="1">
                  <c:v>4665981.4059999986</c:v>
                </c:pt>
                <c:pt idx="2">
                  <c:v>2428094.7480000001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4F-476A-B2BE-81BB9A5AE793}"/>
            </c:ext>
          </c:extLst>
        </c:ser>
        <c:ser>
          <c:idx val="1"/>
          <c:order val="1"/>
          <c:tx>
            <c:strRef>
              <c:f>'полезн отп и НТП'!$D$15</c:f>
              <c:strCache>
                <c:ptCount val="1"/>
                <c:pt idx="0">
                  <c:v>Полезный отпуск электроэнергии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190919674039581E-2"/>
                  <c:y val="-9.5247818744124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4F-476A-B2BE-81BB9A5AE793}"/>
                </c:ext>
              </c:extLst>
            </c:dLbl>
            <c:dLbl>
              <c:idx val="1"/>
              <c:layout>
                <c:manualLayout>
                  <c:x val="4.6565774155995346E-2"/>
                  <c:y val="-4.9114754884501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4F-476A-B2BE-81BB9A5AE793}"/>
                </c:ext>
              </c:extLst>
            </c:dLbl>
            <c:dLbl>
              <c:idx val="2"/>
              <c:layout>
                <c:manualLayout>
                  <c:x val="4.19090745205162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4F-476A-B2BE-81BB9A5AE7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2022г</c:v>
                </c:pt>
                <c:pt idx="1">
                  <c:v>Утверждено ДКРЕМ</c:v>
                </c:pt>
                <c:pt idx="2">
                  <c:v>факт 1 п/г 2023г</c:v>
                </c:pt>
              </c:strCache>
            </c:strRef>
          </c:cat>
          <c:val>
            <c:numRef>
              <c:f>'полезн отп и НТП'!$D$16:$D$18</c:f>
              <c:numCache>
                <c:formatCode>#,##0</c:formatCode>
                <c:ptCount val="3"/>
                <c:pt idx="0">
                  <c:v>4061623.719</c:v>
                </c:pt>
                <c:pt idx="1">
                  <c:v>4181343.1829999983</c:v>
                </c:pt>
                <c:pt idx="2">
                  <c:v>2237828.1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F4F-476A-B2BE-81BB9A5AE793}"/>
            </c:ext>
          </c:extLst>
        </c:ser>
        <c:ser>
          <c:idx val="2"/>
          <c:order val="2"/>
          <c:tx>
            <c:strRef>
              <c:f>'полезн отп и НТП'!$E$15</c:f>
              <c:strCache>
                <c:ptCount val="1"/>
                <c:pt idx="0">
                  <c:v>Нормативные потери</c:v>
                </c:pt>
              </c:strCache>
            </c:strRef>
          </c:tx>
          <c:spPr>
            <a:solidFill>
              <a:srgbClr val="3FE13F"/>
            </a:solidFill>
          </c:spPr>
          <c:invertIfNegative val="0"/>
          <c:dLbls>
            <c:dLbl>
              <c:idx val="0"/>
              <c:layout>
                <c:manualLayout>
                  <c:x val="2.7939464493597205E-2"/>
                  <c:y val="7.91073205935222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4F-476A-B2BE-81BB9A5AE793}"/>
                </c:ext>
              </c:extLst>
            </c:dLbl>
            <c:dLbl>
              <c:idx val="1"/>
              <c:layout>
                <c:manualLayout>
                  <c:x val="3.2596041909196738E-2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4F-476A-B2BE-81BB9A5AE793}"/>
                </c:ext>
              </c:extLst>
            </c:dLbl>
            <c:dLbl>
              <c:idx val="2"/>
              <c:layout>
                <c:manualLayout>
                  <c:x val="3.414823438106325E-2"/>
                  <c:y val="-2.120693902538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4F-476A-B2BE-81BB9A5AE7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2022г</c:v>
                </c:pt>
                <c:pt idx="1">
                  <c:v>Утверждено ДКРЕМ</c:v>
                </c:pt>
                <c:pt idx="2">
                  <c:v>факт 1 п/г 2023г</c:v>
                </c:pt>
              </c:strCache>
            </c:strRef>
          </c:cat>
          <c:val>
            <c:numRef>
              <c:f>'полезн отп и НТП'!$E$16:$E$18</c:f>
              <c:numCache>
                <c:formatCode>#,##0</c:formatCode>
                <c:ptCount val="3"/>
                <c:pt idx="0">
                  <c:v>446798.58199999999</c:v>
                </c:pt>
                <c:pt idx="1">
                  <c:v>480592.26199999999</c:v>
                </c:pt>
                <c:pt idx="2">
                  <c:v>188242.29500000001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F4F-476A-B2BE-81BB9A5AE793}"/>
            </c:ext>
          </c:extLst>
        </c:ser>
        <c:ser>
          <c:idx val="3"/>
          <c:order val="3"/>
          <c:tx>
            <c:strRef>
              <c:f>'полезн отп и НТП'!$F$15</c:f>
              <c:strCache>
                <c:ptCount val="1"/>
                <c:pt idx="0">
                  <c:v>Потребление на хозяйственные нужды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48350795498641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4F-476A-B2BE-81BB9A5AE793}"/>
                </c:ext>
              </c:extLst>
            </c:dLbl>
            <c:dLbl>
              <c:idx val="1"/>
              <c:layout>
                <c:manualLayout>
                  <c:x val="1.70741171905316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F4F-476A-B2BE-81BB9A5AE793}"/>
                </c:ext>
              </c:extLst>
            </c:dLbl>
            <c:dLbl>
              <c:idx val="2"/>
              <c:layout>
                <c:manualLayout>
                  <c:x val="1.86263096623982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F4F-476A-B2BE-81BB9A5AE7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2022г</c:v>
                </c:pt>
                <c:pt idx="1">
                  <c:v>Утверждено ДКРЕМ</c:v>
                </c:pt>
                <c:pt idx="2">
                  <c:v>факт 1 п/г 2023г</c:v>
                </c:pt>
              </c:strCache>
            </c:strRef>
          </c:cat>
          <c:val>
            <c:numRef>
              <c:f>'полезн отп и НТП'!$F$16:$F$18</c:f>
              <c:numCache>
                <c:formatCode>#,##0</c:formatCode>
                <c:ptCount val="3"/>
                <c:pt idx="0">
                  <c:v>4601.5640000000003</c:v>
                </c:pt>
                <c:pt idx="1">
                  <c:v>4045.9610000000007</c:v>
                </c:pt>
                <c:pt idx="2">
                  <c:v>2024.3530000000001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CF4F-476A-B2BE-81BB9A5AE7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377536"/>
        <c:axId val="65212416"/>
        <c:axId val="0"/>
      </c:bar3DChart>
      <c:catAx>
        <c:axId val="8137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212416"/>
        <c:crosses val="autoZero"/>
        <c:auto val="1"/>
        <c:lblAlgn val="ctr"/>
        <c:lblOffset val="100"/>
        <c:noMultiLvlLbl val="0"/>
      </c:catAx>
      <c:valAx>
        <c:axId val="652124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1377536"/>
        <c:crosses val="autoZero"/>
        <c:crossBetween val="between"/>
        <c:majorUnit val="1000000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A3DA"/>
            </a:solidFill>
          </c:spPr>
          <c:invertIfNegative val="0"/>
          <c:dLbls>
            <c:dLbl>
              <c:idx val="0"/>
              <c:layout>
                <c:manualLayout>
                  <c:x val="3.504161191414805E-3"/>
                  <c:y val="-5.142332415059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DB-40C3-B459-DFC53F67FCA9}"/>
                </c:ext>
              </c:extLst>
            </c:dLbl>
            <c:dLbl>
              <c:idx val="1"/>
              <c:layout>
                <c:manualLayout>
                  <c:x val="5.2562417871222077E-3"/>
                  <c:y val="-7.7134986225895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DB-40C3-B459-DFC53F67FCA9}"/>
                </c:ext>
              </c:extLst>
            </c:dLbl>
            <c:dLbl>
              <c:idx val="2"/>
              <c:layout>
                <c:manualLayout>
                  <c:x val="0"/>
                  <c:y val="-6.2442607897153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DB-40C3-B459-DFC53F67F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Ремонт!$A$2:$C$2</c:f>
              <c:strCache>
                <c:ptCount val="3"/>
                <c:pt idx="0">
                  <c:v>2022г.</c:v>
                </c:pt>
                <c:pt idx="1">
                  <c:v>План 2023г. (корректировка)</c:v>
                </c:pt>
                <c:pt idx="2">
                  <c:v>Факт 1 полугодие 2023г.</c:v>
                </c:pt>
              </c:strCache>
            </c:strRef>
          </c:cat>
          <c:val>
            <c:numRef>
              <c:f>Ремонт!$A$3:$C$3</c:f>
              <c:numCache>
                <c:formatCode>#,##0</c:formatCode>
                <c:ptCount val="3"/>
                <c:pt idx="0">
                  <c:v>325895</c:v>
                </c:pt>
                <c:pt idx="1">
                  <c:v>459723</c:v>
                </c:pt>
                <c:pt idx="2">
                  <c:v>22846.400000000001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DB-40C3-B459-DFC53F67F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3184768"/>
        <c:axId val="93187456"/>
      </c:barChart>
      <c:catAx>
        <c:axId val="9318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93187456"/>
        <c:crosses val="autoZero"/>
        <c:auto val="1"/>
        <c:lblAlgn val="ctr"/>
        <c:lblOffset val="100"/>
        <c:noMultiLvlLbl val="0"/>
      </c:catAx>
      <c:valAx>
        <c:axId val="931874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3184768"/>
        <c:crosses val="autoZero"/>
        <c:crossBetween val="between"/>
        <c:majorUnit val="500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'ПП 21-22'!$A$2</c:f>
              <c:strCache>
                <c:ptCount val="1"/>
                <c:pt idx="0">
                  <c:v>Нормативные потери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0167860136752481E-3"/>
                  <c:y val="-1.811711974071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6B-4B30-89D3-6FD0C89E8B18}"/>
                </c:ext>
              </c:extLst>
            </c:dLbl>
            <c:dLbl>
              <c:idx val="1"/>
              <c:layout>
                <c:manualLayout>
                  <c:x val="4.8100716082051485E-3"/>
                  <c:y val="-1.811711974071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6B-4B30-89D3-6FD0C89E8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2024г</c:v>
                </c:pt>
                <c:pt idx="1">
                  <c:v>Утверждено ДКРЕМ на 2025г</c:v>
                </c:pt>
              </c:strCache>
            </c:strRef>
          </c:cat>
          <c:val>
            <c:numRef>
              <c:f>'ПП 21-22'!$B$2:$C$2</c:f>
              <c:numCache>
                <c:formatCode>#,##0</c:formatCode>
                <c:ptCount val="2"/>
                <c:pt idx="0">
                  <c:v>394564.70299999998</c:v>
                </c:pt>
                <c:pt idx="1">
                  <c:v>389672.45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6B-4B30-89D3-6FD0C89E8B18}"/>
            </c:ext>
          </c:extLst>
        </c:ser>
        <c:ser>
          <c:idx val="1"/>
          <c:order val="1"/>
          <c:tx>
            <c:strRef>
              <c:f>'ПП 21-22'!$A$3</c:f>
              <c:strCache>
                <c:ptCount val="1"/>
                <c:pt idx="0">
                  <c:v>Потребление на хозяйственные нужды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257072446495903E-2"/>
                  <c:y val="-1.811711974071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6B-4B30-89D3-6FD0C89E8B18}"/>
                </c:ext>
              </c:extLst>
            </c:dLbl>
            <c:dLbl>
              <c:idx val="1"/>
              <c:layout>
                <c:manualLayout>
                  <c:x val="1.6033572027350496E-2"/>
                  <c:y val="-1.811711974071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6B-4B30-89D3-6FD0C89E8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2024г</c:v>
                </c:pt>
                <c:pt idx="1">
                  <c:v>Утверждено ДКРЕМ на 2025г</c:v>
                </c:pt>
              </c:strCache>
            </c:strRef>
          </c:cat>
          <c:val>
            <c:numRef>
              <c:f>'ПП 21-22'!$B$3:$C$3</c:f>
              <c:numCache>
                <c:formatCode>#,##0</c:formatCode>
                <c:ptCount val="2"/>
                <c:pt idx="0">
                  <c:v>1980</c:v>
                </c:pt>
                <c:pt idx="1">
                  <c:v>1981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26B-4B30-89D3-6FD0C89E8B18}"/>
            </c:ext>
          </c:extLst>
        </c:ser>
        <c:ser>
          <c:idx val="2"/>
          <c:order val="2"/>
          <c:tx>
            <c:strRef>
              <c:f>'ПП 21-22'!$A$4</c:f>
              <c:strCache>
                <c:ptCount val="1"/>
                <c:pt idx="0">
                  <c:v>Полезный отпуск электроэнергии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636929230085547E-2"/>
                  <c:y val="-2.5881599629587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6B-4B30-89D3-6FD0C89E8B18}"/>
                </c:ext>
              </c:extLst>
            </c:dLbl>
            <c:dLbl>
              <c:idx val="1"/>
              <c:layout>
                <c:manualLayout>
                  <c:x val="-2.8860429649230895E-2"/>
                  <c:y val="-1.0352639851834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6B-4B30-89D3-6FD0C89E8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2024г</c:v>
                </c:pt>
                <c:pt idx="1">
                  <c:v>Утверждено ДКРЕМ на 2025г</c:v>
                </c:pt>
              </c:strCache>
            </c:strRef>
          </c:cat>
          <c:val>
            <c:numRef>
              <c:f>'ПП 21-22'!$B$4:$C$4</c:f>
              <c:numCache>
                <c:formatCode>#,##0</c:formatCode>
                <c:ptCount val="2"/>
                <c:pt idx="0">
                  <c:v>3549089.2390000001</c:v>
                </c:pt>
                <c:pt idx="1">
                  <c:v>3584580.1319999998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26B-4B30-89D3-6FD0C89E8B18}"/>
            </c:ext>
          </c:extLst>
        </c:ser>
        <c:ser>
          <c:idx val="3"/>
          <c:order val="3"/>
          <c:tx>
            <c:strRef>
              <c:f>'ПП 21-22'!$A$5</c:f>
              <c:strCache>
                <c:ptCount val="1"/>
                <c:pt idx="0">
                  <c:v>Отпуск в сеть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033572027350555E-2"/>
                  <c:y val="-1.552895977775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6B-4B30-89D3-6FD0C89E8B18}"/>
                </c:ext>
              </c:extLst>
            </c:dLbl>
            <c:dLbl>
              <c:idx val="1"/>
              <c:layout>
                <c:manualLayout>
                  <c:x val="-9.620143216410415E-3"/>
                  <c:y val="-1.2940799814793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6B-4B30-89D3-6FD0C89E8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2024г</c:v>
                </c:pt>
                <c:pt idx="1">
                  <c:v>Утверждено ДКРЕМ на 2025г</c:v>
                </c:pt>
              </c:strCache>
            </c:strRef>
          </c:cat>
          <c:val>
            <c:numRef>
              <c:f>'ПП 21-22'!$B$5:$C$5</c:f>
              <c:numCache>
                <c:formatCode>#,##0</c:formatCode>
                <c:ptCount val="2"/>
                <c:pt idx="0">
                  <c:v>3945633.9419999998</c:v>
                </c:pt>
                <c:pt idx="1">
                  <c:v>3976233.5819999999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26B-4B30-89D3-6FD0C89E8B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1053184"/>
        <c:axId val="101054720"/>
        <c:axId val="0"/>
      </c:bar3DChart>
      <c:catAx>
        <c:axId val="101053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1054720"/>
        <c:crosses val="autoZero"/>
        <c:auto val="1"/>
        <c:lblAlgn val="ctr"/>
        <c:lblOffset val="100"/>
        <c:noMultiLvlLbl val="0"/>
      </c:catAx>
      <c:valAx>
        <c:axId val="1010547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400">
                    <a:latin typeface="Times New Roman" pitchFamily="18" charset="0"/>
                    <a:cs typeface="Times New Roman" pitchFamily="18" charset="0"/>
                  </a:rPr>
                  <a:t>тыс. кВтч</a:t>
                </a:r>
              </a:p>
            </c:rich>
          </c:tx>
          <c:layout>
            <c:manualLayout>
              <c:xMode val="edge"/>
              <c:yMode val="edge"/>
              <c:x val="0.1432411755705425"/>
              <c:y val="0.32349755643601874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101053184"/>
        <c:crosses val="autoZero"/>
        <c:crossBetween val="between"/>
        <c:majorUnit val="1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aseline="0">
                <a:latin typeface="Times New Roman" pitchFamily="18" charset="0"/>
              </a:defRPr>
            </a:pPr>
            <a:endParaRPr lang="ru-RU"/>
          </a:p>
        </c:txPr>
      </c:dTable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r">
              <a:defRPr sz="1200"/>
            </a:lvl1pPr>
          </a:lstStyle>
          <a:p>
            <a:fld id="{317CC397-1409-4BAD-8551-D2D02BBD3523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5" rIns="91407" bIns="457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07" tIns="45705" rIns="91407" bIns="4570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8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8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r">
              <a:defRPr sz="1200"/>
            </a:lvl1pPr>
          </a:lstStyle>
          <a:p>
            <a:fld id="{D5B7516E-F69B-4E8C-88B6-18AC4B386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9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5B74C-295E-4C4C-8EAD-DFB3CF5AFE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838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5336C-609F-4D36-A46F-73A286EE772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0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7516E-F69B-4E8C-88B6-18AC4B3860A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4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946-4590-4009-8FF5-B1EBDA8FC514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27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40A-2AF8-4A80-AAB2-874633A33875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8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7129-B7CC-4259-B46E-EFBC38CB7E23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86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4E-8901-4677-BDF3-9A9417F54C65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24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FE33-24BA-4938-AF39-9FABCA81E7D6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28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3F03-0D3C-4B1F-AF00-81B9180A8D82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284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900B-8E48-46B0-9041-0222C6F1D911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949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C909-C48D-44ED-BD55-DBF880337F81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01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589E-0576-43E1-94DA-38F26C7C3A12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834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B14-7F4E-403C-9639-375148C5D647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22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0357-81C4-478F-897D-B6C9111B5647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5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73ED-5F27-4842-AF45-6ADF46424C29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808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87C-1CF7-48B3-B1D4-58CC33ADA830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75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D35-22CE-4237-96CC-17EA81B9B080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64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ADC-9A32-40CD-AD79-74CB985EF548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965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EA75-9A6F-453A-9C87-8CAA6AD8CDD4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17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7E5-6CE4-47C9-8420-617EE5324855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474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1A8D-D6D3-492D-9C98-2ACCBF6C2202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621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1583-A530-480F-A311-03C73B75AA92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270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869E-A7DD-41C7-9D60-EA0AEAF07D5B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068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DCA2-EE6A-48ED-9DD3-FF7212DAA2A5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105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EA8-E51C-4667-B57E-7DDBCD39DB66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1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968B-3E35-42BF-8A25-60AD4F7F4D22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35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255-965C-4DC4-8743-C4C6A6716ADE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75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C8E3-B22D-4833-B07F-B59D7D2A4EA2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38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3D0-AFA6-4659-A329-2D9A7B61F777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518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CBA7-7591-470E-A2F6-F8E4FA744D3D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298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A69E96-BF00-F727-DD97-356C9FF8A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895DE47-F2FF-79F2-087E-4AB48DCE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AB7D4A-1577-E4A2-9754-341DA03D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2C7B-E404-4202-B054-B147B3FC300C}" type="datetime1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CDB8A7-4F93-49DC-CFBF-C25CBD42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E336F4-AD00-6E45-B521-53E2FD87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72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0EE072-4DEF-E500-27E5-64A91D623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A5D6C6-C051-26CC-618C-8ADB6723F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42707B-49E4-8375-E2A1-A3BCAC6A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1008-EACE-4BD6-AA69-7C497403B207}" type="datetime1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8EBB79-9D31-6D4E-5B68-80416D42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7C62C4-32F8-EFDC-1503-9F4E06B3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93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86BC16-ABB5-478C-684E-9D281A47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B88D65-2C59-0A11-F2FD-C504B3457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75D1CF-4C2C-6D03-E72D-423038A4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F2E6-69CB-4D7E-80C1-2C7B4307CDE2}" type="datetime1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19BD06-E353-7ED0-27B1-7ACA01D6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EF6F98-C229-363F-6437-763E81D7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73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F312FD-4D86-82F8-5BE4-8549A523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B302AC-0438-E537-90E8-19C548782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2E621E6-B141-519F-4CD4-1FFE67A95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1189D7-6816-034C-665C-5D17D1A4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DA92-9A57-47CA-8360-E59CCD4EF805}" type="datetime1">
              <a:rPr lang="ru-RU" smtClean="0"/>
              <a:t>27.07.2023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507D41D-6ECC-071D-10C0-E3EDEC16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B516C3-E70E-5022-F0CE-3CE7EE97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66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664D0-FFCC-B86D-A80A-A2DEA25E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E43AEE-8A6A-C00C-289F-3A3D53CD1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A549681-3765-AE2D-A8DF-45F13ABDD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12C2465-E2C9-24E2-2404-8C90CC67B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55D512A-429E-79D0-C7B4-79653AC5F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E54780-8E40-E698-1D42-4F1C2052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0B4A-9354-445C-90E2-011BB6ED5F53}" type="datetime1">
              <a:rPr lang="ru-RU" smtClean="0"/>
              <a:t>27.07.2023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131F2A9-CF96-93EA-C43E-9625C4C1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76683EE-AAEA-FF75-31DE-3C268484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16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D36FAC-0E93-53C4-574D-BD0D3CE0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2850DE2-57FB-053B-4D98-016B4547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8BFE-E997-457A-A588-FBC550AAF983}" type="datetime1">
              <a:rPr lang="ru-RU" smtClean="0"/>
              <a:t>27.07.2023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F7D413-CE2F-8991-2AEA-B9A7D8CB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6DFE42D-56DE-BF27-C6AE-55781E74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6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9E3D-D153-408A-BFA1-F9839ED0955B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364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677B00A-0309-3E26-B613-6E0C2C63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B4-5B7A-457B-8FC2-2CB2C2A8C1AB}" type="datetime1">
              <a:rPr lang="ru-RU" smtClean="0"/>
              <a:t>27.07.2023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046A0DC-B706-AA66-5AA8-79180840B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7D5479-6C38-6709-6928-93D76643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92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794E39-FEE7-C3AF-7B24-0B10BAF0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60F651-812F-AAD4-BC4F-14B7E3D4D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3BB6FC-EBEB-32E1-5D8F-5E374E075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8CAA3B-5360-23E5-C087-04FC59D3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1CF1-0C88-4611-B201-EDEE5D8D1914}" type="datetime1">
              <a:rPr lang="ru-RU" smtClean="0"/>
              <a:t>27.07.2023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766098-54A4-CECD-1B76-FFA72F2A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F473CF-8CAC-5213-058C-6BAC76F4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47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134DD2-E670-BCD5-DF70-206C6795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18F2010-C17D-FEC2-9AD9-77E925EC0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03F8B3F-3FE4-1D00-169B-C25AF032F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7F235AA-569A-6B24-65F2-B0374FAF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4B0E-FB7F-40CD-8645-FD9503DC5298}" type="datetime1">
              <a:rPr lang="ru-RU" smtClean="0"/>
              <a:t>27.07.2023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693A58-AAE7-895A-0295-9DD63D9C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1E2EE6-0251-BC8E-CD76-6AE5F2CB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46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739A5F-86CF-9BB3-05C9-EA0F235D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1BC7DA4-C712-9744-F868-5F3A19E5B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789625-34C7-AB60-8CED-0869B6B1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4397-D3AA-4C39-91B0-250999F071F7}" type="datetime1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400D68-970B-E3E3-2E1E-431C1BAA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3F545A-4ACB-AAD5-D159-F3A718A8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9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CAB5FD0-45C3-AC00-F12B-4A744AB2B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A0E8452-8D43-31F3-80CA-3DA4D7361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520A3E-3E04-0349-DBEB-3DE15F8F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DF1-40E3-4865-B33A-55F9FD72B2CB}" type="datetime1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51BE2E-6EA7-5850-F706-BF4E3465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A9E1C7-8AC8-2D70-ED0C-9B691415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9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884-5250-4049-8F3B-7A8821A3BB1B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7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ACA-4746-4AC6-87A6-8806B2CDEF5C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CD3-9067-482D-B1D5-58A965A4156D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40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A1F-24AE-4049-8063-18F4658ADA1D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5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B28C-5420-4C0F-B463-1BD3FCF50122}" type="datetime1">
              <a:rPr lang="ru-RU" smtClean="0">
                <a:solidFill>
                  <a:srgbClr val="B4DCFA"/>
                </a:solidFill>
              </a:rPr>
              <a:t>27.07.2023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9D9C45-FBF5-4606-8983-29B10196E8D2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27.07.2023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2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7BFEB-E77D-47A7-AA6D-26B9A18D1950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27.07.2023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8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E0FE4-F362-4488-B600-9E4DA37A1645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27.07.2023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8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178FAE-BA5E-267D-CCCE-ADADCD50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8FD460-D912-02CB-4037-EBF61F8A6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7607E1-1744-7750-7837-9DF62164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F82BD-3E0D-4D75-8BA5-D7D13979EFA8}" type="datetime1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A420DE-E8A5-BF0F-67FC-EDF2BABD5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0C2A40-D65C-B243-13DF-CAC216545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3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CD4BECE-8013-7B99-D87A-D48991003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"/>
          <a:stretch/>
        </p:blipFill>
        <p:spPr>
          <a:xfrm>
            <a:off x="6505796" y="1028701"/>
            <a:ext cx="1782032" cy="1724360"/>
          </a:xfrm>
          <a:prstGeom prst="rect">
            <a:avLst/>
          </a:prstGeom>
          <a:ln>
            <a:noFill/>
          </a:ln>
        </p:spPr>
      </p:pic>
      <p:pic>
        <p:nvPicPr>
          <p:cNvPr id="4" name="Picture 2" descr="Похожее изображение">
            <a:extLst>
              <a:ext uri="{FF2B5EF4-FFF2-40B4-BE49-F238E27FC236}">
                <a16:creationId xmlns:a16="http://schemas.microsoft.com/office/drawing/2014/main" xmlns="" id="{22ADBE32-D5EF-C04D-5DAA-8BC532664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/>
          <a:stretch/>
        </p:blipFill>
        <p:spPr bwMode="auto">
          <a:xfrm>
            <a:off x="10922" y="3747104"/>
            <a:ext cx="2915817" cy="1790234"/>
          </a:xfrm>
          <a:prstGeom prst="parallelogram">
            <a:avLst>
              <a:gd name="adj" fmla="val 0"/>
            </a:avLst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Похожее изображение">
            <a:extLst>
              <a:ext uri="{FF2B5EF4-FFF2-40B4-BE49-F238E27FC236}">
                <a16:creationId xmlns:a16="http://schemas.microsoft.com/office/drawing/2014/main" xmlns="" id="{2F4B62D9-F40A-2C3B-AAF9-3F0D01E3D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r="19892"/>
          <a:stretch/>
        </p:blipFill>
        <p:spPr bwMode="auto">
          <a:xfrm>
            <a:off x="6228184" y="3776711"/>
            <a:ext cx="2916305" cy="1754598"/>
          </a:xfrm>
          <a:prstGeom prst="parallelogram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CB4C51-7696-56CF-DFC7-C40D4CF9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23" y="3770344"/>
            <a:ext cx="4032448" cy="1764890"/>
          </a:xfrm>
          <a:prstGeom prst="parallelogram">
            <a:avLst>
              <a:gd name="adj" fmla="val 83014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Похожее изображение">
            <a:extLst>
              <a:ext uri="{FF2B5EF4-FFF2-40B4-BE49-F238E27FC236}">
                <a16:creationId xmlns:a16="http://schemas.microsoft.com/office/drawing/2014/main" xmlns="" id="{7F53B53A-64D3-C64D-A1FC-10472057B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601895"/>
            <a:ext cx="4154041" cy="1923678"/>
          </a:xfrm>
          <a:prstGeom prst="triangle">
            <a:avLst>
              <a:gd name="adj" fmla="val 50237"/>
            </a:avLst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0DB00B17-1D40-7B1A-097B-801398CCD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2" y="3753537"/>
            <a:ext cx="4063439" cy="1781698"/>
          </a:xfrm>
          <a:prstGeom prst="parallelogram">
            <a:avLst>
              <a:gd name="adj" fmla="val 82609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9BAEE64B-C679-EF44-21D1-81CDDD788D0B}"/>
              </a:ext>
            </a:extLst>
          </p:cNvPr>
          <p:cNvCxnSpPr/>
          <p:nvPr/>
        </p:nvCxnSpPr>
        <p:spPr>
          <a:xfrm>
            <a:off x="-1" y="3747104"/>
            <a:ext cx="6804248" cy="643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4C7DDC5-34DE-5410-3B17-19221EE69003}"/>
              </a:ext>
            </a:extLst>
          </p:cNvPr>
          <p:cNvCxnSpPr/>
          <p:nvPr/>
        </p:nvCxnSpPr>
        <p:spPr>
          <a:xfrm>
            <a:off x="7235811" y="3753037"/>
            <a:ext cx="1908191" cy="160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xmlns="" id="{13C714EA-47F4-CE8B-EF9C-951B91BDCA1D}"/>
              </a:ext>
            </a:extLst>
          </p:cNvPr>
          <p:cNvSpPr txBox="1">
            <a:spLocks/>
          </p:cNvSpPr>
          <p:nvPr/>
        </p:nvSpPr>
        <p:spPr>
          <a:xfrm>
            <a:off x="265215" y="2928441"/>
            <a:ext cx="8613569" cy="49807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перед потребителями</a:t>
            </a:r>
            <a:b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деятельности за 1 полугодие 2023 года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3190" y="5630995"/>
            <a:ext cx="2057400" cy="273844"/>
          </a:xfrm>
        </p:spPr>
        <p:txBody>
          <a:bodyPr vert="horz" lIns="68580" tIns="34290" rIns="68580" bIns="34290" rtlCol="0" anchor="ctr"/>
          <a:lstStyle/>
          <a:p>
            <a:pPr defTabSz="685800"/>
            <a:fld id="{706EC215-78D6-4CBB-A98C-2893856F3C5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F4EA847-8525-4F60-BAB8-9F5C99FC10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4" y="1028700"/>
            <a:ext cx="1578469" cy="15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0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78750" y="902788"/>
            <a:ext cx="1986584" cy="38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257344"/>
              </p:ext>
            </p:extLst>
          </p:nvPr>
        </p:nvGraphicFramePr>
        <p:xfrm>
          <a:off x="194764" y="1196752"/>
          <a:ext cx="8049644" cy="34563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6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8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110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5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Замена оборудования РП, ТП (6 штук)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198 591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5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Замена КЛ -10 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610 113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5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Реконструкция ПС «Центральная»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908 012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05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Реконструкция ПС «Керамика»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266 952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05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Модернизация автоматизированной системы диспетчерского управления АО «Астана-РЭК»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839 543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540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2 823 211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E4A83637-AFF1-4C4F-9CF9-8A705B677BD7}"/>
              </a:ext>
            </a:extLst>
          </p:cNvPr>
          <p:cNvSpPr txBox="1">
            <a:spLocks/>
          </p:cNvSpPr>
          <p:nvPr/>
        </p:nvSpPr>
        <p:spPr>
          <a:xfrm>
            <a:off x="90205" y="190337"/>
            <a:ext cx="8208912" cy="689525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4.Строительство и реконструкция объектов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5085184"/>
            <a:ext cx="806489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Подрядные организации по строительно-монтажным работам определены, проводились работы по согласованию и утверждению ГПР, частично работы были начаты.</a:t>
            </a:r>
          </a:p>
        </p:txBody>
      </p:sp>
    </p:spTree>
    <p:extLst>
      <p:ext uri="{BB962C8B-B14F-4D97-AF65-F5344CB8AC3E}">
        <p14:creationId xmlns:p14="http://schemas.microsoft.com/office/powerpoint/2010/main" val="171414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437518" y="1268760"/>
            <a:ext cx="1986584" cy="38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07EEAA04-EF9C-4F16-AD8C-6692926D0D79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208912" cy="100035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5. Проектно-изыскательские работы</a:t>
            </a:r>
          </a:p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6. Закуп за счёт средств экономии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052678"/>
              </p:ext>
            </p:extLst>
          </p:nvPr>
        </p:nvGraphicFramePr>
        <p:xfrm>
          <a:off x="395536" y="1484784"/>
          <a:ext cx="7920880" cy="49884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442">
                  <a:extLst>
                    <a:ext uri="{9D8B030D-6E8A-4147-A177-3AD203B41FA5}">
                      <a16:colId xmlns:a16="http://schemas.microsoft.com/office/drawing/2014/main" xmlns="" val="411442285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602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dirty="0"/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dirty="0"/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512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587">
                <a:tc gridSpan="6"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Проектно-изыскательские работы, в том числе: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9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«Демонтаж и новое строительство ТП-10/0,4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(2 шт.)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«Замена оборудования в РП, ТП-10/04 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(13 шт.)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16 954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«Заземление 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нейтрали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сети через резисторы на ПС «Заречная», ПС «Степная», ПС «Южная», ПС «Городская»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5.4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Экспертиза проектов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</a:t>
                      </a:r>
                    </a:p>
                    <a:p>
                      <a:pPr marL="0" algn="ctr" defTabSz="914400" rtl="0" eaLnBrk="1" latinLnBrk="0" hangingPunct="1"/>
                      <a:endParaRPr lang="ru-RU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48 548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6245">
                <a:tc gridSpan="6">
                  <a:txBody>
                    <a:bodyPr/>
                    <a:lstStyle/>
                    <a:p>
                      <a:pPr marL="108000" algn="l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Закуп</a:t>
                      </a:r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счет средств экономии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средств, услуг, работ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62 489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62 489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2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основных финансово-экономических показателях деятельности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АО «Астана-РЭК» за 1 полугодие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2023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1005"/>
            <a:ext cx="936104" cy="8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6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68451"/>
            <a:ext cx="8352928" cy="561662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Действующие тарифы 2023 года:</a:t>
            </a:r>
          </a:p>
          <a:p>
            <a:pPr marL="114300" indent="334963" algn="just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 01.01.2023 года по 30.06.2023 года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4,74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тенге за 1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без учета НДС (приказ ДКРЕМ №61-ОД от 05.11.2020 года) </a:t>
            </a:r>
          </a:p>
          <a:p>
            <a:pPr marL="114300" indent="334963" algn="just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 01.07.2023 года по 31.12.2023 года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5,38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тенге за 1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без учета НДС (приказ ДКРЕМ №41-ОД от 22.06.2023 года).</a:t>
            </a:r>
          </a:p>
          <a:p>
            <a:pPr marL="11430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январе и марте 2023 были внесены изменения в Закон РК «О естественных монополиях» (от 12.01.2023г.), в Правила формирования тарифов (от 17.03.2023г.) согласно которым, АО «Астана-РЭК»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имеет право один раз в год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подать заявку в уполномоченный орган за счет увеличения затрат: </a:t>
            </a:r>
          </a:p>
          <a:p>
            <a:pPr lvl="0"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учетом увеличения затрат на стратегический товар, </a:t>
            </a:r>
          </a:p>
          <a:p>
            <a:pPr lvl="0"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учетом увеличения заработных плат сотрудников, </a:t>
            </a:r>
          </a:p>
          <a:p>
            <a:pPr lvl="0"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учетом получения на баланс и (или) в доверительное управление имущества, </a:t>
            </a:r>
          </a:p>
          <a:p>
            <a:pPr lvl="0"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учетом привлечения дополнительной суммы инвестиций в целях снижения износа электросетей.</a:t>
            </a:r>
          </a:p>
          <a:p>
            <a:pPr marL="114300" lv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Уполномоченный орган утвердил на второе полугодие рост тарифа согласно изменениям в законодательстве. </a:t>
            </a:r>
          </a:p>
          <a:p>
            <a:pPr marL="114300" lv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Среднегодовой тариф сложится на уровне 5,05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тенге за 1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кВтч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без учета НДС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24597"/>
            <a:ext cx="7776864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Тарифы на передачу и распределение электрической энергии на 2023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39CD2C3-ED7D-4C7F-A9C3-344C39B1B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77005"/>
              </p:ext>
            </p:extLst>
          </p:nvPr>
        </p:nvGraphicFramePr>
        <p:xfrm>
          <a:off x="395536" y="5229200"/>
          <a:ext cx="7848872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49217120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42489099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224157529"/>
                    </a:ext>
                  </a:extLst>
                </a:gridCol>
                <a:gridCol w="1137799">
                  <a:extLst>
                    <a:ext uri="{9D8B030D-6E8A-4147-A177-3AD203B41FA5}">
                      <a16:colId xmlns:a16="http://schemas.microsoft.com/office/drawing/2014/main" xmlns="" val="1493590700"/>
                    </a:ext>
                  </a:extLst>
                </a:gridCol>
                <a:gridCol w="1192635">
                  <a:extLst>
                    <a:ext uri="{9D8B030D-6E8A-4147-A177-3AD203B41FA5}">
                      <a16:colId xmlns:a16="http://schemas.microsoft.com/office/drawing/2014/main" xmlns="" val="3817913395"/>
                    </a:ext>
                  </a:extLst>
                </a:gridCol>
                <a:gridCol w="1175043">
                  <a:extLst>
                    <a:ext uri="{9D8B030D-6E8A-4147-A177-3AD203B41FA5}">
                      <a16:colId xmlns:a16="http://schemas.microsoft.com/office/drawing/2014/main" xmlns="" val="1463417920"/>
                    </a:ext>
                  </a:extLst>
                </a:gridCol>
                <a:gridCol w="1175043">
                  <a:extLst>
                    <a:ext uri="{9D8B030D-6E8A-4147-A177-3AD203B41FA5}">
                      <a16:colId xmlns:a16="http://schemas.microsoft.com/office/drawing/2014/main" xmlns="" val="20469979"/>
                    </a:ext>
                  </a:extLst>
                </a:gridCol>
              </a:tblGrid>
              <a:tr h="1898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регулируемых услуг</a:t>
                      </a:r>
                      <a:endParaRPr lang="ru-RU" sz="12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  <a:endParaRPr lang="ru-RU" sz="12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на 2023г ДКРЕМ </a:t>
                      </a:r>
                      <a:endParaRPr lang="ru-RU" sz="12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Среднегодовой тариф с учётом ЧРМ </a:t>
                      </a:r>
                      <a:endParaRPr lang="ru-RU" sz="12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887699"/>
                  </a:ext>
                </a:extLst>
              </a:tr>
              <a:tr h="78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01.01.2023г по 30.06.2023г</a:t>
                      </a:r>
                      <a:endParaRPr lang="ru-RU" sz="12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01.07.2023г по 31.12.2023г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1462028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электрической энергии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тенге/кВтч без учёта НДС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4,74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5,05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4,74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728716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D837A6F2-1F7B-4822-B067-75FE5E32F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63" y="3390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9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27041"/>
            <a:ext cx="629332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b="1" spc="-1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Финансовые результаты АО «Астана-РЭК»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081382" y="713476"/>
            <a:ext cx="1173924" cy="328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тенге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021165"/>
              </p:ext>
            </p:extLst>
          </p:nvPr>
        </p:nvGraphicFramePr>
        <p:xfrm>
          <a:off x="354999" y="1085666"/>
          <a:ext cx="7905751" cy="543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09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предоставленных регулируемых услуг за 1 полугодие 2023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82916" y="254584"/>
            <a:ext cx="784887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400" b="1" spc="-1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Динамика производственной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TextBox 1"/>
          <p:cNvSpPr txBox="1"/>
          <p:nvPr/>
        </p:nvSpPr>
        <p:spPr>
          <a:xfrm>
            <a:off x="1115616" y="2492896"/>
            <a:ext cx="1270694" cy="369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кВтч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39157"/>
              </p:ext>
            </p:extLst>
          </p:nvPr>
        </p:nvGraphicFramePr>
        <p:xfrm>
          <a:off x="611560" y="6165304"/>
          <a:ext cx="7200800" cy="435392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3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потери в % </a:t>
                      </a:r>
                    </a:p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отпуска в сеть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9,90%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10,30%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7,75%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093653"/>
              </p:ext>
            </p:extLst>
          </p:nvPr>
        </p:nvGraphicFramePr>
        <p:xfrm>
          <a:off x="323528" y="980728"/>
          <a:ext cx="7965951" cy="509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620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3536" y="332656"/>
            <a:ext cx="7884877" cy="4900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предоставленных регулируемых услуг за 1 полугодие 2023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41718"/>
              </p:ext>
            </p:extLst>
          </p:nvPr>
        </p:nvGraphicFramePr>
        <p:xfrm>
          <a:off x="333332" y="877986"/>
          <a:ext cx="7920878" cy="5653908"/>
        </p:xfrm>
        <a:graphic>
          <a:graphicData uri="http://schemas.openxmlformats.org/drawingml/2006/table">
            <a:tbl>
              <a:tblPr/>
              <a:tblGrid>
                <a:gridCol w="480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6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0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40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43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потребителей</a:t>
                      </a: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Утверждено в тарифной смете на 2023 год, тыс. 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кВтч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за 1 п/г 2023г, </a:t>
                      </a:r>
                    </a:p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кВтч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04" marR="6204" marT="6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Астанаэнергосбыт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1 945 645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1 048 650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Сторонние организации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2 235 699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1 189 178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"Астана-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теплотранзит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54 993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29 852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"Астана-Энергия"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18 936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1 744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ГКП "Астана Су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Арнасы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90 839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46 886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"Астана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қалалық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жарық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307 382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172 814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ЭнергоКомпани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-ПВ"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446 850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240 094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"АРЭК"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26 876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14 135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"АРЭК-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Энергосбыт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177 856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102 226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ТОО"Компания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Астана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энерго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холдинг"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68 115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35 590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Самға-Энерго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249 614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113 571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2.10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Теміржолэнерго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57 091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40 147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18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2.11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филиал АО "НК"КТЖ« Дирекция магистральной сети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25 666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14 616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2.12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"Компания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5 949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10 895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2.13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Smart Energy Hub"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188 426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115 831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2.14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SilkWayEnergy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",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96 689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55 638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2.15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GorSvetGroup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40 488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14 901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2.16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KB ENTERPRISES"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1 120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541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2.17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канал им.К.Сатпаева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2.18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"ЭнерджиКоммерц"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12 291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7 275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2.19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Prime Energy Resources"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33 989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16 896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2.20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"Транзитэнергосервис"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37 311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19 951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2.21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"Росэлко Трэйд"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32 507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16 653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2.22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"КазЭнергоХолдинг"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20 769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3 870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2.23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Energy Provision"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18 228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12 620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87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2.24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Astana Ceramic"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marL="6204" marR="6204" marT="62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04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7" y="548680"/>
            <a:ext cx="8064898" cy="4900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предоставленных регулируемых услуг за 1 полугодие 2023 года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D7F1EB4-F905-499C-8DF6-6718FD3304C2}"/>
              </a:ext>
            </a:extLst>
          </p:cNvPr>
          <p:cNvSpPr/>
          <p:nvPr/>
        </p:nvSpPr>
        <p:spPr>
          <a:xfrm>
            <a:off x="6372200" y="743030"/>
            <a:ext cx="198022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spc="-1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(продолжение)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962040"/>
              </p:ext>
            </p:extLst>
          </p:nvPr>
        </p:nvGraphicFramePr>
        <p:xfrm>
          <a:off x="431541" y="1112362"/>
          <a:ext cx="7920879" cy="5287508"/>
        </p:xfrm>
        <a:graphic>
          <a:graphicData uri="http://schemas.openxmlformats.org/drawingml/2006/table">
            <a:tbl>
              <a:tblPr/>
              <a:tblGrid>
                <a:gridCol w="480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0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16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потребителей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Утверждено в тарифной смете на 2023 год, тыс. 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кВтч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за 1 п/г 2023г, тыс. 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кВтч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2.25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"Со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nsolidated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Energy Kazakhstan"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8 032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2 918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2.26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Кадаско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-А"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6 504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2.27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Энерго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-Сервис-Экспресс"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11 123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5 915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2.28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Жибек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Жолы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Оперейтинг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12 771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8 717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2.29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"Корпорация Ясин"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17 602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15 539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2.30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"Электр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Желісі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21 065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18 529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2.31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"КТЖ-Грузовые перевозки"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2 623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416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2.32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"Орда-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Энергосбыт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2 662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1 277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2.33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Digital Energy Solutions"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50 874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14 546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2.34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Halyk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Energy"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12 219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3 968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2.35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IB Service"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6 749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1 289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2.36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Энерго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14 026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3 601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2.37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"Пауэр Трэйдинг Компани"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7 466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2 661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2.38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KazEnergyResources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7 206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1 573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2.39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"СТЭМ"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775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492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2.40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Алем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-Павлодар"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1 629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710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2.41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Energo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 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АБ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Энерго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18 329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10 786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75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2.42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филиал АО "НК КТЖ" - Административное управление"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16 987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7 338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2.43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"Астанинская ЭнергоСбытовая Компания"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1 407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607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2.44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MTG Energy"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2.45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Nomad Power Energy"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1 138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397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2.46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BIG Energy KZ"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1 530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571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2.47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"Энергосистема КЗ"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427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2.48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"Энерджи Тараз"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4 181 343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2 237 828</a:t>
                      </a:r>
                    </a:p>
                  </a:txBody>
                  <a:tcPr marL="6418" marR="6418" marT="64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015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с потребителями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8356" y="1782762"/>
            <a:ext cx="7620000" cy="4800600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Основная работа с потребителями заключается в обеспечении надежности и качества передаваемой электроэнергии по сетям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энергооборудованию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АО «Астана-РЭК».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Напряжение, частота и режим нагрузок в 1 полугодии 2023 года соответствовали ГОСТу 13109-97 «Нормы качества электрической энергии в системах электроснабжения общего назначения».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Выявляемые в рабочем порядке несоответствия устранялись работниками АО «Астана-РЭК» незамедлительно и в полном объеме.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2EA0-6830-40BE-AB86-43CAD161B135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1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539552" y="2626158"/>
            <a:ext cx="8083883" cy="25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buClr>
                <a:srgbClr val="758085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ln w="1905"/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электрической энергии, эксплуатация электрических сетей и подстанций</a:t>
            </a:r>
          </a:p>
          <a:p>
            <a:pPr marL="109537" eaLnBrk="0" hangingPunct="0">
              <a:buClr>
                <a:srgbClr val="758085">
                  <a:lumMod val="50000"/>
                </a:srgbClr>
              </a:buClr>
              <a:defRPr/>
            </a:pPr>
            <a:endParaRPr lang="ru-RU" sz="2400" dirty="0">
              <a:ln w="1905"/>
              <a:solidFill>
                <a:srgbClr val="2F589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 eaLnBrk="0" hangingPunct="0">
              <a:buClr>
                <a:srgbClr val="758085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ln w="1905"/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 и техническое обслуживание электротехнического хозяйства в составе подстанций, электросетей, распределительных устройств, релейной защиты и автоматики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95536" y="836712"/>
            <a:ext cx="7935309" cy="10001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u="sng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Предмет</a:t>
            </a:r>
            <a: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 деятельности </a:t>
            </a:r>
            <a:b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АО «Астана – Региональная </a:t>
            </a:r>
            <a:r>
              <a:rPr lang="ru-RU" sz="2400" b="1" dirty="0" err="1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Электросетевая</a:t>
            </a:r>
            <a: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 Компания»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2920-98BE-4BB8-9D21-43FBE856FEC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4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исполнении утвержденной уполномоченным органом тарифной сметы за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 полугодие 2023 года по передаче  электроэнергии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44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853" y="188640"/>
            <a:ext cx="7560840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Информация об исполнении утвержденной тарифной сметы 2023 года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571523"/>
              </p:ext>
            </p:extLst>
          </p:nvPr>
        </p:nvGraphicFramePr>
        <p:xfrm>
          <a:off x="381853" y="1019642"/>
          <a:ext cx="7934562" cy="5424527"/>
        </p:xfrm>
        <a:graphic>
          <a:graphicData uri="http://schemas.openxmlformats.org/drawingml/2006/table">
            <a:tbl>
              <a:tblPr/>
              <a:tblGrid>
                <a:gridCol w="621303"/>
                <a:gridCol w="3028854"/>
                <a:gridCol w="919011"/>
                <a:gridCol w="1203775"/>
                <a:gridCol w="1203775"/>
                <a:gridCol w="957844"/>
              </a:tblGrid>
              <a:tr h="7225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Утвержденная тарифная смета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Фактически сложившиеся показатели за                         1 п/г 2023г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Отклонение, в %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6127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Затраты на производство товаров и предоставление услуг, всего, в т.ч.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19 199 477,4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9 050 116,5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-52,9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Материальные затраты, всего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730 932,8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365 112,3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Сырье и материалы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562 599,9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288 074,3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-48,8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ГСМ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108 389,6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47 828,6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-55,9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Энергия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59 943,3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29 209,5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-51,3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оплату труда, всего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7 191 702,7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3 668 407,5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-49,0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Заработная плата производственного персонала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6 447 066,5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3 298 986,3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-48,8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Социальный налог и социальные отчисления, ОСМС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744 636,2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369 421,2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-50,4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4 057 023,7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2 132 294,1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-47,4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Затраты на нормативные технические потери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6 381 673,79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2 388 224,97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-62,58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Плата за услуги системного оператора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49 977,0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19 407,2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-61,2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Ремонт, всего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61 006,6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22 846,4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-62,6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Капитальный ремонт, не приводящий к увеличению стоимости основных фондов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1 019,0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333,0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Текущий ремонт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59 987,6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22 513,4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Коммунальные услуги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4 863,5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3 143,4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-35,4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затраты 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722 297,4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450 680,5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-37,6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782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1580" y="116632"/>
            <a:ext cx="756084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ru-RU" dirty="0"/>
              <a:t>продолжение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4914"/>
              </p:ext>
            </p:extLst>
          </p:nvPr>
        </p:nvGraphicFramePr>
        <p:xfrm>
          <a:off x="467546" y="692696"/>
          <a:ext cx="7884874" cy="5914338"/>
        </p:xfrm>
        <a:graphic>
          <a:graphicData uri="http://schemas.openxmlformats.org/drawingml/2006/table">
            <a:tbl>
              <a:tblPr/>
              <a:tblGrid>
                <a:gridCol w="850799"/>
                <a:gridCol w="2804043"/>
                <a:gridCol w="1114428"/>
                <a:gridCol w="1114428"/>
                <a:gridCol w="1114428"/>
                <a:gridCol w="886748"/>
              </a:tblGrid>
              <a:tr h="7062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Утвержденная тарифная смета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Фактически сложившиеся показатели за                         1 п/г 2023г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Отклонение, в %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951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периода, всего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1 459 123,8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562 836,5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-61,4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Общие и административные расходы, всего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1 459 123,8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562 836,5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-61,4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9.1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Заработная плата административного персонала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341 426,9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175 880,2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-48,5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9.2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Социальный налог и социальные отчисления, ОСМС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39 434,8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19 692,5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-50,1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платежи и сборы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1 006 009,4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326 262,5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-67,6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10 477,7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2 927,0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-72,1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9.6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Материалы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1 342,4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55,1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-95,9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9.7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ГСМ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4 535,6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3 297,2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-27,3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9.8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Коммунальные услуги (вывоз ТБО, водоснабжение и канализация, энергия)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9 525,4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4 930,7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-48,2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9.9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Аудиторские услуги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2 812,2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3 200,0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9.10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Услуги банка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7 010,5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210,5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-97,0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9.11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Другие расходы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36 549,0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26 380,7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-27,8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выплату вознаграждений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затрат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20 658 601,2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9 612 952,9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-53,5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Прибыль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447 742,5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994 352,3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доходов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21 106 343,7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10 607 305,2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-49,7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оказываемых услуг 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кВтч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4 181 343,2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2 237 828,1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-46,5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VII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Нормативные технические потери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10,30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7,75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-24,7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кВтч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480 592,3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188 242,3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-60,8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VIII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Тариф (без НДС)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тенге/кВтч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5,05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4,74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-6,1</a:t>
                      </a:r>
                    </a:p>
                  </a:txBody>
                  <a:tcPr marL="8123" marR="8123" marT="81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0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15573"/>
              </p:ext>
            </p:extLst>
          </p:nvPr>
        </p:nvGraphicFramePr>
        <p:xfrm>
          <a:off x="444645" y="4293453"/>
          <a:ext cx="7871770" cy="1914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74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2022г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2023г.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(корректировка)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1 полугодие 2023г.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167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капитальный ремонт,</a:t>
                      </a:r>
                      <a:r>
                        <a:rPr lang="ru-RU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том числе: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325 895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459 723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22 846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60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Приводящий к увеличению стоимости (инвестиции)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280 252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390 633</a:t>
                      </a: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29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приводящий к увеличению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стоимости (текущий и капитальный -производственные расходы)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45 643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69 090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22 846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A3AC57EE-3997-4E94-B61B-F0CED8B95D27}"/>
              </a:ext>
            </a:extLst>
          </p:cNvPr>
          <p:cNvSpPr txBox="1">
            <a:spLocks/>
          </p:cNvSpPr>
          <p:nvPr/>
        </p:nvSpPr>
        <p:spPr>
          <a:xfrm>
            <a:off x="124508" y="359351"/>
            <a:ext cx="8208912" cy="83740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плана капитального и текущего</a:t>
            </a:r>
          </a:p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ремонта за 2022 год и 1 полугодие 2023 года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7BEE30-EAE7-4B48-8244-7415731570D8}"/>
              </a:ext>
            </a:extLst>
          </p:cNvPr>
          <p:cNvSpPr txBox="1"/>
          <p:nvPr/>
        </p:nvSpPr>
        <p:spPr>
          <a:xfrm rot="16200000">
            <a:off x="156067" y="239040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тыс. тенге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374610"/>
              </p:ext>
            </p:extLst>
          </p:nvPr>
        </p:nvGraphicFramePr>
        <p:xfrm>
          <a:off x="899592" y="1268761"/>
          <a:ext cx="724852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1640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6768752" cy="10772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32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Перспективы деятельности </a:t>
            </a:r>
          </a:p>
          <a:p>
            <a:r>
              <a:rPr lang="ru-RU" dirty="0"/>
              <a:t>АО «Астана-РЭК»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08" y="398249"/>
            <a:ext cx="790980" cy="7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07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7632848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Утвержденные тарифы на передачу электрической энергии за 2024-2025 годы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6018" y="4017258"/>
            <a:ext cx="7870398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связи с внесенными изменениями в Закон РК «О естественных монополиях» (от 12.01.2023г.), в Правила формирования тарифов (от 17.03.2023г.) АО «Астана-РЭК» планирует подать заявку на увеличение тарифа на 2024-2025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уполномоченный орган за счет увеличения затрат: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учетом увеличения затрат на стратегический товар,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учетом увеличения заработных плат сотрудников,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учетом получения на баланс и (или) в доверительное управление имущества,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учетом привлечения дополнительной суммы инвестиций в целях снижения износа электросетей.</a:t>
            </a:r>
          </a:p>
          <a:p>
            <a:pPr marL="114300" lvl="0" algn="just">
              <a:spcBef>
                <a:spcPct val="20000"/>
              </a:spcBef>
              <a:buClr>
                <a:srgbClr val="4E67C8"/>
              </a:buClr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95D47069-5FAA-4FBC-91AF-12531C2FD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97635"/>
              </p:ext>
            </p:extLst>
          </p:nvPr>
        </p:nvGraphicFramePr>
        <p:xfrm>
          <a:off x="446018" y="1275655"/>
          <a:ext cx="7493000" cy="255334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54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0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2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258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Тарифная смета по передаче электрической энергии, тенге/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кВтч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без НДС</a:t>
                      </a:r>
                    </a:p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(Приказ 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ДКРЕМ № 38-ОД от 15 апреля 2021 года)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2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 на предоставление услуг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16 671,2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17 161,6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56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781,7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324,8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56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17 452,9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17 486,4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056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Объём оказываемых услуг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кВтч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3 549,1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3 584,6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5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технические потери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0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млн.кВтч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394,6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389,7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056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тенге/кВтч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4,92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4,88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626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671666"/>
            <a:ext cx="7897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Нормативные потери утверждены Департаментом Комитета по регулированию естественных монополий </a:t>
            </a:r>
            <a:r>
              <a:rPr lang="ru-R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национальной экономики Республики Казахстан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по городу Астана на 2024 год в размере  10,0%, на 2025 год в размере 9,8%.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TextBox 1"/>
          <p:cNvSpPr txBox="1"/>
          <p:nvPr/>
        </p:nvSpPr>
        <p:spPr>
          <a:xfrm>
            <a:off x="251520" y="401504"/>
            <a:ext cx="7920880" cy="28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Производственная деятельность на 2024-2025 годы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464448"/>
              </p:ext>
            </p:extLst>
          </p:nvPr>
        </p:nvGraphicFramePr>
        <p:xfrm>
          <a:off x="467545" y="764705"/>
          <a:ext cx="7920880" cy="4906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2065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49843"/>
            <a:ext cx="7998784" cy="591401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marL="360000" defTabSz="685800">
              <a:lnSpc>
                <a:spcPct val="100000"/>
              </a:lnSpc>
              <a:spcBef>
                <a:spcPct val="0"/>
              </a:spcBef>
              <a:buNone/>
              <a:defRPr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ПРОГРАММА КАПИТАЛЬНЫХ РЕМОНТОВ 2024-2025 годы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1" y="5861531"/>
            <a:ext cx="74168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выполняется собственными силами предприятия.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586811"/>
              </p:ext>
            </p:extLst>
          </p:nvPr>
        </p:nvGraphicFramePr>
        <p:xfrm>
          <a:off x="539551" y="1477054"/>
          <a:ext cx="7704857" cy="389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24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7551">
                  <a:extLst>
                    <a:ext uri="{9D8B030D-6E8A-4147-A177-3AD203B41FA5}">
                      <a16:colId xmlns:a16="http://schemas.microsoft.com/office/drawing/2014/main" xmlns="" val="1973566379"/>
                    </a:ext>
                  </a:extLst>
                </a:gridCol>
                <a:gridCol w="9332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3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32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3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32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объекта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2024г.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2025г.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82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ремонт, приводящий к увеличению стоимости основных средств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 рамках инвестиционной программы) в том, числе: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11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РП, ТП, КТП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37 381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35 290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95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ВЛ-10кВ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24,73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82 318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110 950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83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ВЛ-0,4кВ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25,546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105 945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27,575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114 136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45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тыс. тенге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225 644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260 376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947"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ремонт, не приводящий к увеличению стоимости основных средств</a:t>
                      </a:r>
                    </a:p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 рамках тарифа) в том, числе: 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7" marR="7157" marT="7157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3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РП, ТП, КТП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68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ВЛ-10кВ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1,62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1 067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2921227"/>
                  </a:ext>
                </a:extLst>
              </a:tr>
              <a:tr h="27535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ВЛ-110/220кВ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66,522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10 235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29,346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7 882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7201719"/>
                  </a:ext>
                </a:extLst>
              </a:tr>
              <a:tr h="3743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57" marR="7157" marT="71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 </a:t>
                      </a:r>
                    </a:p>
                  </a:txBody>
                  <a:tcPr marL="7157" marR="7157" marT="71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тыс. тенге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10 790</a:t>
                      </a:r>
                    </a:p>
                  </a:txBody>
                  <a:tcPr marL="7157" marR="7157" marT="71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9 869</a:t>
                      </a:r>
                    </a:p>
                  </a:txBody>
                  <a:tcPr marL="7157" marR="7157" marT="71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7172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163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6" name="Прямоугольник: усеченные противолежащие углы 5"/>
          <p:cNvSpPr/>
          <p:nvPr/>
        </p:nvSpPr>
        <p:spPr>
          <a:xfrm>
            <a:off x="368896" y="328042"/>
            <a:ext cx="7862636" cy="790573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 marL="360000" defTabSz="685800">
              <a:spcBef>
                <a:spcPct val="0"/>
              </a:spcBef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Утвержденная инвестиционная программа на 2024-2025 годы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36294"/>
              </p:ext>
            </p:extLst>
          </p:nvPr>
        </p:nvGraphicFramePr>
        <p:xfrm>
          <a:off x="467544" y="1700808"/>
          <a:ext cx="7862637" cy="324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0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0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30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4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2024г.         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2025г.         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устаревшего оборудования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246 873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232 890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Релейная защита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407 595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418 816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7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Автоматизированная система коммерческого учета электроэнергии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687 403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786 961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Проектно-изыскательские работы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56 491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и реконструкция объектов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3 585 863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3 162 062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4 985 030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4 657 219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68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7764139" cy="584775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marL="360000" defTabSz="685800">
              <a:spcBef>
                <a:spcPct val="0"/>
              </a:spcBef>
              <a:defRPr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Планы развития АО «Астана – РЭК»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766581"/>
              </p:ext>
            </p:extLst>
          </p:nvPr>
        </p:nvGraphicFramePr>
        <p:xfrm>
          <a:off x="754584" y="1340768"/>
          <a:ext cx="7334073" cy="3090711"/>
        </p:xfrm>
        <a:graphic>
          <a:graphicData uri="http://schemas.openxmlformats.org/drawingml/2006/table">
            <a:tbl>
              <a:tblPr/>
              <a:tblGrid>
                <a:gridCol w="53111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2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484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Мероприятия инвестиционной программы</a:t>
                      </a:r>
                      <a:endParaRPr lang="ru-RU" sz="1400" b="1" i="0" u="sng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Срок </a:t>
                      </a:r>
                    </a:p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исполнения 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6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ПС «Центральная», «Керамика», «</a:t>
                      </a:r>
                      <a:r>
                        <a:rPr lang="ru-RU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Арман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2023- 2024г.г.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6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Замена кабельных линий 10/0,4кВ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2023-2025г.г.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6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Замена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оборудования в РП,ТП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2023-2025г.г.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6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автоматизированной системы диспетчерского управления АО «Астана-РЭК»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6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  ремонт   существующей   системы   АСКУЭ   реализованной   в 2010-2012г.г.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6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АСКУЭ юридических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2023-2025г.г.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1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01896" y="188640"/>
            <a:ext cx="7935309" cy="4946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Техническая характеристика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2920-98BE-4BB8-9D21-43FBE856FEC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695991"/>
              </p:ext>
            </p:extLst>
          </p:nvPr>
        </p:nvGraphicFramePr>
        <p:xfrm>
          <a:off x="179515" y="836712"/>
          <a:ext cx="8157690" cy="4968005"/>
        </p:xfrm>
        <a:graphic>
          <a:graphicData uri="http://schemas.openxmlformats.org/drawingml/2006/table">
            <a:tbl>
              <a:tblPr firstRow="1" firstCol="1" bandRow="1"/>
              <a:tblGrid>
                <a:gridCol w="2366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4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00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92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35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98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37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84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оборудования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Ед.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2018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КЛ-220кВ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2,234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КЛ-110кВ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134,848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140,552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168,524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299,017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208,981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310,956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540,911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622,028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4545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1 804,783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1 866,749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2 140,219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2 346,915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2 432,732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КЛ-6кВ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4545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КЛ-0,4кВ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4545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993,797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999,126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1 111,556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1 181,436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1 239,365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ВЛ-220кВ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124,588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143,436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143,436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ВЛ-110кВ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149,569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144,953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202,255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207,908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207,908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ВЛ-10кВ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329,31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326,09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350,04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356,339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ВЛ-0,4кВ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437,774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442,679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508,734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Всего ЛЭП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4 294,99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4 303,931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4 967,08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5 458,94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400" b="1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774,175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ПС-220кВ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ПС-110кВ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РП, ТП, КТП-10/0,4кВ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1 366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1 386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1 434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1 528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1 714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Объем условных единиц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у.е.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77 838,9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79 565,47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91 649,29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96 313,63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102 459,9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24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Инвестиционная программа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АО «Астана-РЭК»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 1 полугодие 2023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004"/>
            <a:ext cx="864096" cy="8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7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100" y="548680"/>
            <a:ext cx="7747284" cy="432048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 итогам 1 полугодия 2023 года: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57804" cy="396240"/>
          </a:xfrm>
        </p:spPr>
        <p:txBody>
          <a:bodyPr/>
          <a:lstStyle/>
          <a:p>
            <a:fld id="{90446086-46B1-4982-B339-869EE1CDEF22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417348"/>
              </p:ext>
            </p:extLst>
          </p:nvPr>
        </p:nvGraphicFramePr>
        <p:xfrm>
          <a:off x="611559" y="1337441"/>
          <a:ext cx="7643999" cy="39170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1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6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2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09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369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Факт,</a:t>
                      </a:r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+/-</a:t>
                      </a:r>
                    </a:p>
                    <a:p>
                      <a:pPr algn="ctr"/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390 633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- 390 633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устаревшего оборудования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117 392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- 117 392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Автоматизированная система коммерческого учета электроэнергии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1 135 460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21 374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- 1 114 085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и реконструкция объектов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2 823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- 2 823 211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Проектно-изыскательские работы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- 48 548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за счет экономии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62 489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62 489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4 515 244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83 863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431 380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8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100" y="548680"/>
            <a:ext cx="8107324" cy="432048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Проекты с переносом сроков исполнения на 2023 год: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57804" cy="396240"/>
          </a:xfrm>
        </p:spPr>
        <p:txBody>
          <a:bodyPr/>
          <a:lstStyle/>
          <a:p>
            <a:fld id="{90446086-46B1-4982-B339-869EE1CDEF22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979497"/>
              </p:ext>
            </p:extLst>
          </p:nvPr>
        </p:nvGraphicFramePr>
        <p:xfrm>
          <a:off x="611559" y="1337441"/>
          <a:ext cx="7632849" cy="35431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8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7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6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67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67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67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369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2022 года,</a:t>
                      </a:r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1 п/г 2023 года,</a:t>
                      </a:r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+/-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кабельных линий 10 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изоляцией из сшитого полиэтилена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медным экраном на кабельные линии с антивандальным экраном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243 561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199 788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- 43 773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ПС «Левобережная»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746 009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540 765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- 191 729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ПС «ПНФ»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662 660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482 393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135 620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- 44 647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1 652 230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1 023 158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348 923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280 149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77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378091" y="1492141"/>
            <a:ext cx="2173434" cy="233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 без НДС</a:t>
            </a:r>
          </a:p>
        </p:txBody>
      </p:sp>
      <p:graphicFrame>
        <p:nvGraphicFramePr>
          <p:cNvPr id="16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167319"/>
              </p:ext>
            </p:extLst>
          </p:nvPr>
        </p:nvGraphicFramePr>
        <p:xfrm>
          <a:off x="395536" y="1807229"/>
          <a:ext cx="7786774" cy="23442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9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74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56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75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77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138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Капитальный ремонт ВЛ-10кВ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187 843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17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Капитальный ремонт ВЛ-0,4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152 798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8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Капитальный ремонт РП, ТП, КТП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5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390 633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" name="Заголовок 4">
            <a:extLst>
              <a:ext uri="{FF2B5EF4-FFF2-40B4-BE49-F238E27FC236}">
                <a16:creationId xmlns:a16="http://schemas.microsoft.com/office/drawing/2014/main" xmlns="" id="{7C34B304-9E57-41D1-808D-6A6FFD67E226}"/>
              </a:ext>
            </a:extLst>
          </p:cNvPr>
          <p:cNvSpPr txBox="1">
            <a:spLocks/>
          </p:cNvSpPr>
          <p:nvPr/>
        </p:nvSpPr>
        <p:spPr>
          <a:xfrm>
            <a:off x="107505" y="297156"/>
            <a:ext cx="8208912" cy="86856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1.</a:t>
            </a:r>
          </a:p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ремонт, приводящий к увеличению </a:t>
            </a:r>
          </a:p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стоимости основных средств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05442" y="4638353"/>
            <a:ext cx="7766958" cy="729935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физическом плане работы выполняются, параллельно начато списание согласно актов выполненных работ (для определения сумм фактического исполнения).  </a:t>
            </a:r>
            <a:endParaRPr lang="ru-RU" sz="2000" i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3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607490" y="1162666"/>
            <a:ext cx="2198618" cy="32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11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558879"/>
              </p:ext>
            </p:extLst>
          </p:nvPr>
        </p:nvGraphicFramePr>
        <p:xfrm>
          <a:off x="251520" y="1412776"/>
          <a:ext cx="8108763" cy="30243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7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5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7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79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79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9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76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968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выпрямительного устройства ПС «Заречная», «Левобережная»)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52 636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аккумуляторной батареи (ПС «Центральная», «Кирова»,  «Аэропорт»)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прислонных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шкафов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3685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117 392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" name="Заголовок 4">
            <a:extLst>
              <a:ext uri="{FF2B5EF4-FFF2-40B4-BE49-F238E27FC236}">
                <a16:creationId xmlns:a16="http://schemas.microsoft.com/office/drawing/2014/main" xmlns="" id="{A3A23543-BBAE-45B1-B821-4A209E2B6C59}"/>
              </a:ext>
            </a:extLst>
          </p:cNvPr>
          <p:cNvSpPr txBox="1">
            <a:spLocks/>
          </p:cNvSpPr>
          <p:nvPr/>
        </p:nvSpPr>
        <p:spPr>
          <a:xfrm>
            <a:off x="136152" y="145490"/>
            <a:ext cx="8208912" cy="86856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2. </a:t>
            </a:r>
          </a:p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устаревшего оборудования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581128"/>
            <a:ext cx="8208913" cy="59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600" b="1" i="1" dirty="0">
                <a:ln w="6350">
                  <a:noFill/>
                </a:ln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Договора с поставщиками заключены, ориентировочные сроки поставки энергетического оборудования июль-август месяцы. </a:t>
            </a:r>
          </a:p>
        </p:txBody>
      </p:sp>
    </p:spTree>
    <p:extLst>
      <p:ext uri="{BB962C8B-B14F-4D97-AF65-F5344CB8AC3E}">
        <p14:creationId xmlns:p14="http://schemas.microsoft.com/office/powerpoint/2010/main" val="78804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45204" y="1156961"/>
            <a:ext cx="1986584" cy="256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128229"/>
              </p:ext>
            </p:extLst>
          </p:nvPr>
        </p:nvGraphicFramePr>
        <p:xfrm>
          <a:off x="450882" y="1373742"/>
          <a:ext cx="7921536" cy="50962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7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14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73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73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946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93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779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4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Капитальный ремонт «Установка приборов учета АСКУЭ на МЖФ р-на Сары-арка» в количестве 873 ПУ в 138 ТП ( ранее внедренный 2015 год)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(договор двухгодичный 2022-2023 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гг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21 374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запланированных 848 ПУ, установлено 271 ПУ.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83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Внедрение АСКУЭ 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юр.лиц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этап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356 346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запланированных 1 905 ПУ, установлено 177 ПУ.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278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Капитальный ремонт существующей системы АСКУЭ реализованного в 2010-2012 гг.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319 834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запланированных 1823 ПУ, установлено 585 ПУ.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3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Модернизация программно-аппаратного комплекса АСКУЭ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292 668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заключен 29.06.2023 года.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32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Капитальный ремонт «Внедрение АСКУЭ в ЖМ 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Караоткель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Комсомольский» ранее внедренный в 2015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52 715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запланированных 552 ПУ, установлено 92 ПУ.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16889">
                <a:tc>
                  <a:txBody>
                    <a:bodyPr/>
                    <a:lstStyle/>
                    <a:p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1 135 460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21 374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1442C250-68EC-4E03-9EEC-A4503242A1F0}"/>
              </a:ext>
            </a:extLst>
          </p:cNvPr>
          <p:cNvSpPr txBox="1">
            <a:spLocks/>
          </p:cNvSpPr>
          <p:nvPr/>
        </p:nvSpPr>
        <p:spPr>
          <a:xfrm>
            <a:off x="179185" y="210573"/>
            <a:ext cx="8208912" cy="86856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3. Автоматизированная система коммерческого учета электроэнергии.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3400547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6932</TotalTime>
  <Words>2938</Words>
  <Application>Microsoft Office PowerPoint</Application>
  <PresentationFormat>Экран (4:3)</PresentationFormat>
  <Paragraphs>1161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Соседство</vt:lpstr>
      <vt:lpstr>1_Соседство</vt:lpstr>
      <vt:lpstr>2_Соседство</vt:lpstr>
      <vt:lpstr>Тема Office</vt:lpstr>
      <vt:lpstr>Презентация PowerPoint</vt:lpstr>
      <vt:lpstr>Презентация PowerPoint</vt:lpstr>
      <vt:lpstr>Презентация PowerPoint</vt:lpstr>
      <vt:lpstr>Инвестиционная программа  АО «Астана-РЭК»  за 1 полугодие 2023 года</vt:lpstr>
      <vt:lpstr>Исполнение инвестиционной программы  по итогам 1 полугодия 2023 года:</vt:lpstr>
      <vt:lpstr>Проекты с переносом сроков исполнения на 2023 год: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основных финансово-экономических показателях деятельности  АО «Астана-РЭК» за 1 полугодие  2023 года</vt:lpstr>
      <vt:lpstr>Презентация PowerPoint</vt:lpstr>
      <vt:lpstr>Презентация PowerPoint</vt:lpstr>
      <vt:lpstr>Информация об объемах предоставленных регулируемых услуг за 1 полугодие 2023 года</vt:lpstr>
      <vt:lpstr>Презентация PowerPoint</vt:lpstr>
      <vt:lpstr>Информация об объемах предоставленных регулируемых услуг за 1 полугодие 2023 года</vt:lpstr>
      <vt:lpstr>Информация об объемах предоставленных регулируемых услуг за 1 полугодие 2023 года</vt:lpstr>
      <vt:lpstr>Работа с потребителями</vt:lpstr>
      <vt:lpstr>Информация об исполнении утвержденной уполномоченным органом тарифной сметы за  1 полугодие 2023 года по передаче  электроэнергии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перед потребителями  по исполнению тарифной сметы</dc:title>
  <dc:creator>Юзер</dc:creator>
  <cp:lastModifiedBy>Матайс Антонина</cp:lastModifiedBy>
  <cp:revision>359</cp:revision>
  <cp:lastPrinted>2023-04-26T04:12:00Z</cp:lastPrinted>
  <dcterms:created xsi:type="dcterms:W3CDTF">2014-03-26T05:40:40Z</dcterms:created>
  <dcterms:modified xsi:type="dcterms:W3CDTF">2023-07-27T09:23:49Z</dcterms:modified>
</cp:coreProperties>
</file>