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7" r:id="rId2"/>
    <p:sldId id="257" r:id="rId3"/>
    <p:sldId id="339" r:id="rId4"/>
    <p:sldId id="340" r:id="rId5"/>
    <p:sldId id="341" r:id="rId6"/>
    <p:sldId id="344" r:id="rId7"/>
  </p:sldIdLst>
  <p:sldSz cx="12192000" cy="6858000"/>
  <p:notesSz cx="6669088" cy="9872663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688" autoAdjust="0"/>
    <p:restoredTop sz="96357" autoAdjust="0"/>
  </p:normalViewPr>
  <p:slideViewPr>
    <p:cSldViewPr snapToGrid="0" showGuides="1">
      <p:cViewPr varScale="1">
        <p:scale>
          <a:sx n="110" d="100"/>
          <a:sy n="110" d="100"/>
        </p:scale>
        <p:origin x="500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75460098329498"/>
          <c:y val="1.4019047801423245E-2"/>
          <c:w val="0.65449079803341004"/>
          <c:h val="0.98598095219857673"/>
        </c:manualLayout>
      </c:layout>
      <c:doughnutChart>
        <c:varyColors val="1"/>
        <c:ser>
          <c:idx val="0"/>
          <c:order val="0"/>
          <c:tx>
            <c:strRef>
              <c:f>Лист1!$C$1</c:f>
              <c:strCache>
                <c:ptCount val="1"/>
                <c:pt idx="0">
                  <c:v>Исполнение Инвестиционной Программы</c:v>
                </c:pt>
              </c:strCache>
            </c:strRef>
          </c:tx>
          <c:explosion val="2"/>
          <c:dPt>
            <c:idx val="0"/>
            <c:bubble3D val="0"/>
            <c:explosion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A84-4EF1-B9AC-6906B7294A3B}"/>
              </c:ext>
            </c:extLst>
          </c:dPt>
          <c:dPt>
            <c:idx val="1"/>
            <c:bubble3D val="0"/>
            <c:explosion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7BE-45AD-B38D-E206ECBDA73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Сумма заключенных договоров - 6 950 024 тыс. тенге</c:v>
                </c:pt>
                <c:pt idx="1">
                  <c:v>Экономия - 487 102 тыс. тенге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43345673</c:v>
                </c:pt>
                <c:pt idx="1">
                  <c:v>3908191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84-4EF1-B9AC-6906B7294A3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770527900541703E-2"/>
          <c:y val="4.0820315269448335E-2"/>
          <c:w val="0.66036501829550776"/>
          <c:h val="0.94943351385914876"/>
        </c:manualLayout>
      </c:layout>
      <c:doughnutChart>
        <c:varyColors val="1"/>
        <c:ser>
          <c:idx val="0"/>
          <c:order val="0"/>
          <c:tx>
            <c:strRef>
              <c:f>Лист1!$C$1</c:f>
              <c:strCache>
                <c:ptCount val="1"/>
                <c:pt idx="0">
                  <c:v>Исполнение Инвестиционной Программы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A84-4EF1-B9AC-6906B7294A3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7BE-45AD-B38D-E206ECBDA73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09A-41E6-B0D4-1A49329E8BD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09A-41E6-B0D4-1A49329E8BD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09A-41E6-B0D4-1A49329E8BD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09A-41E6-B0D4-1A49329E8BD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Сумма заключенных договоров - 6 950 024 тыс. тенге</c:v>
                </c:pt>
                <c:pt idx="5">
                  <c:v>Экономия - 487 102 тыс. тенге</c:v>
                </c:pt>
              </c:strCache>
            </c:strRef>
          </c:cat>
          <c:val>
            <c:numRef>
              <c:f>Лист1!$C$2:$C$7</c:f>
              <c:numCache>
                <c:formatCode>#,##0</c:formatCode>
                <c:ptCount val="6"/>
                <c:pt idx="0">
                  <c:v>12491170</c:v>
                </c:pt>
                <c:pt idx="1">
                  <c:v>12353681</c:v>
                </c:pt>
                <c:pt idx="2">
                  <c:v>1517000</c:v>
                </c:pt>
                <c:pt idx="3">
                  <c:v>3838073</c:v>
                </c:pt>
                <c:pt idx="4">
                  <c:v>8517830</c:v>
                </c:pt>
                <c:pt idx="5">
                  <c:v>8536110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84-4EF1-B9AC-6906B7294A3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770527900541703E-2"/>
          <c:y val="4.0820315269448335E-2"/>
          <c:w val="0.66036501829550776"/>
          <c:h val="0.94943351385914876"/>
        </c:manualLayout>
      </c:layout>
      <c:doughnutChart>
        <c:varyColors val="1"/>
        <c:ser>
          <c:idx val="0"/>
          <c:order val="0"/>
          <c:tx>
            <c:strRef>
              <c:f>Лист1!$C$1</c:f>
              <c:strCache>
                <c:ptCount val="1"/>
                <c:pt idx="0">
                  <c:v>Исполнение Инвестиционной Программы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A84-4EF1-B9AC-6906B7294A3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7BE-45AD-B38D-E206ECBDA73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1"/>
                <c:pt idx="0">
                  <c:v>Сумма заключенных договоров - 6 950 024 тыс. тенге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1451170</c:v>
                </c:pt>
                <c:pt idx="1">
                  <c:v>11040000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84-4EF1-B9AC-6906B7294A3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770527900541703E-2"/>
          <c:y val="4.0820315269448335E-2"/>
          <c:w val="0.66036501829550776"/>
          <c:h val="0.94943351385914876"/>
        </c:manualLayout>
      </c:layout>
      <c:doughnutChart>
        <c:varyColors val="1"/>
        <c:ser>
          <c:idx val="0"/>
          <c:order val="0"/>
          <c:tx>
            <c:strRef>
              <c:f>Лист1!$C$1</c:f>
              <c:strCache>
                <c:ptCount val="1"/>
                <c:pt idx="0">
                  <c:v>Исполнение Инвестиционной Программы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A84-4EF1-B9AC-6906B7294A3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7BE-45AD-B38D-E206ECBDA73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1"/>
                <c:pt idx="0">
                  <c:v>Сумма заключенных договоров - 6 950 024 тыс. тенге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12353681</c:v>
                </c:pt>
                <c:pt idx="1">
                  <c:v>1517000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84-4EF1-B9AC-6906B7294A3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770527900541703E-2"/>
          <c:y val="4.0820315269448335E-2"/>
          <c:w val="0.66036501829550776"/>
          <c:h val="0.94943351385914876"/>
        </c:manualLayout>
      </c:layout>
      <c:doughnutChart>
        <c:varyColors val="1"/>
        <c:ser>
          <c:idx val="0"/>
          <c:order val="0"/>
          <c:tx>
            <c:strRef>
              <c:f>Лист1!$C$1</c:f>
              <c:strCache>
                <c:ptCount val="1"/>
                <c:pt idx="0">
                  <c:v>Исполнение Инвестиционной Программы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A84-4EF1-B9AC-6906B7294A3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7BE-45AD-B38D-E206ECBDA73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K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1"/>
                <c:pt idx="0">
                  <c:v>Сумма заключенных договоров - 6 950 024 тыс. тенге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12353681</c:v>
                </c:pt>
                <c:pt idx="1">
                  <c:v>1517000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84-4EF1-B9AC-6906B7294A3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K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6CC985-F267-760F-FF92-96C6DD904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F1AF36-AA0D-7C12-5F36-2B6E5EB846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1D4B61-A4E8-F3C2-B587-043570A65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DCBA-7565-48BA-9C32-A8E54C5D330B}" type="datetimeFigureOut">
              <a:rPr lang="ru-KZ" smtClean="0"/>
              <a:t>12.03.2024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CEE2C1-4FF5-4195-F4AF-81A96D72A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2535B2-A37A-A021-9407-A38ABD8F5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25E1-46B0-4F9F-B9D7-E116B2EB83C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96529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095FAA-CDB4-2535-7A9E-7FA7AAEE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855512-9EB9-8F88-8DF5-29E9DE3412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46BF22-DCC7-31C9-5248-64C6D17C1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DCBA-7565-48BA-9C32-A8E54C5D330B}" type="datetimeFigureOut">
              <a:rPr lang="ru-KZ" smtClean="0"/>
              <a:t>12.03.2024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6E5186-DC67-0815-42B1-EC0FD32B6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06CABB-D8DE-BE89-DECF-10036DE1B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25E1-46B0-4F9F-B9D7-E116B2EB83C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33814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1482BC2-35A2-7CE2-A671-DF71131464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605B02-B965-5C72-1CD5-A4F9566BA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DFB999-7337-13D6-DF8B-94E2CB843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DCBA-7565-48BA-9C32-A8E54C5D330B}" type="datetimeFigureOut">
              <a:rPr lang="ru-KZ" smtClean="0"/>
              <a:t>12.03.2024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9BC89F-B982-E8FE-5DFD-174A2D0F0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17BB86-CA06-B9E6-9CE7-8410D258A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25E1-46B0-4F9F-B9D7-E116B2EB83C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93797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6412E-60F5-7E12-8507-369588561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B7CB1E5-1553-307A-BCC1-F26284467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CEFD5F-1720-99B5-506E-01AE803F6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DCBA-7565-48BA-9C32-A8E54C5D330B}" type="datetimeFigureOut">
              <a:rPr lang="ru-KZ" smtClean="0"/>
              <a:t>12.03.2024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2C07E7-BCF1-BFBF-835C-C5D637788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277B7C-15DA-B367-D669-8C34D8844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25E1-46B0-4F9F-B9D7-E116B2EB83C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61400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F5A878-CBB0-BB86-FD5A-C4FBD6867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AE5BD5E-F8C0-7C8C-58F5-5F425487E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19B19-39C8-620F-9797-6AB49D65E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DCBA-7565-48BA-9C32-A8E54C5D330B}" type="datetimeFigureOut">
              <a:rPr lang="ru-KZ" smtClean="0"/>
              <a:t>12.03.2024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DB5C2E-BA1B-2191-C766-A54B873B4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C18637-1C37-FDFB-1B61-A1AE76210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25E1-46B0-4F9F-B9D7-E116B2EB83C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24744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32FD7A-A94D-B3D5-4243-D87D58AA8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1B1FB8-4435-6ADB-5DB0-9EB7468B73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4510C32-F3FC-A600-7A2F-FBB7FCE86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BC3DBA0-8116-ED44-A2EE-7CBD7B93E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DCBA-7565-48BA-9C32-A8E54C5D330B}" type="datetimeFigureOut">
              <a:rPr lang="ru-KZ" smtClean="0"/>
              <a:t>12.03.2024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CC1BEAA-6FB1-4592-F703-F9DCDA454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3F2DB3-3925-3C30-FB52-E47595EA1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25E1-46B0-4F9F-B9D7-E116B2EB83C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9466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3B6870-A84F-9F30-D9BF-AF687D917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E965D0-A1BE-258D-96AF-9D1D37DD0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6B54D6-3DEE-144F-16AC-7DE27C326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862356-5A7B-EE9B-BC8E-722C03753B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FEFF0A-E8B2-7B5D-4610-EA2C89EF6E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6D905E-7643-10EB-59FE-F5F358FD0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DCBA-7565-48BA-9C32-A8E54C5D330B}" type="datetimeFigureOut">
              <a:rPr lang="ru-KZ" smtClean="0"/>
              <a:t>12.03.2024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EEDBD7F-BDFF-6D54-4A6D-9F6326D0A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E48B411-2BF6-692A-E9FB-8984715C7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25E1-46B0-4F9F-B9D7-E116B2EB83C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67790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55A42E-8891-6BD1-08E4-51E83F389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D70622B-88C5-BE14-A575-BD1A8C8CF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DCBA-7565-48BA-9C32-A8E54C5D330B}" type="datetimeFigureOut">
              <a:rPr lang="ru-KZ" smtClean="0"/>
              <a:t>12.03.2024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8BA3322-4ABA-92CD-CC6F-4A645B934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A325D76-C6EC-C4E7-4064-23A8B2ADA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25E1-46B0-4F9F-B9D7-E116B2EB83C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186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C223731-0BDF-C9A9-81FF-B54ED9804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DCBA-7565-48BA-9C32-A8E54C5D330B}" type="datetimeFigureOut">
              <a:rPr lang="ru-KZ" smtClean="0"/>
              <a:t>12.03.2024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F44DA79-F84B-C79F-7782-B8D109DD6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190C66-5D9D-74F5-5FC7-74936DE2B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25E1-46B0-4F9F-B9D7-E116B2EB83C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793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A8AE08-0900-8E6E-8F44-442D4E334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5C527C-CA25-287E-0D8A-993371DF4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F542D23-7769-F3F2-DC57-3EE3E93B64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B44951-FAE5-EAD1-D69F-C9CB0E6B6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DCBA-7565-48BA-9C32-A8E54C5D330B}" type="datetimeFigureOut">
              <a:rPr lang="ru-KZ" smtClean="0"/>
              <a:t>12.03.2024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D5AFBA-72D8-04CB-8804-7CC743617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ECA792-0177-EA77-76E7-BE5717990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25E1-46B0-4F9F-B9D7-E116B2EB83C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13428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14FFC2-DE0D-3B73-1D79-302191CCF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5B922AC-E7BF-F619-FB42-4846ACC4B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6DF4071-517E-A865-5932-03BE3E3B2B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598AAA-1062-692A-0A24-DB63E78D5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1DCBA-7565-48BA-9C32-A8E54C5D330B}" type="datetimeFigureOut">
              <a:rPr lang="ru-KZ" smtClean="0"/>
              <a:t>12.03.2024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341862C-8812-1F5E-4BB4-365AF03C0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7F6A48-C6EB-77A5-620B-7E401B6BB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25E1-46B0-4F9F-B9D7-E116B2EB83C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3827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54DD53-E41F-CE2B-02E8-87FFB040E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04383E-37D0-BADE-63B3-14ABAC076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C512F5-735B-1BB9-E927-9A853C1559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1DCBA-7565-48BA-9C32-A8E54C5D330B}" type="datetimeFigureOut">
              <a:rPr lang="ru-KZ" smtClean="0"/>
              <a:t>12.03.2024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1D59BF-A8BD-900B-CBAF-442E0CB55F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81FBF2-6F38-BC09-0BA2-C52E3FCB3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B25E1-46B0-4F9F-B9D7-E116B2EB83C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61181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4995CC-128C-4A65-B3F6-5D9FD12EA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DF283EE6-4AA4-4A8D-898F-FF34B611D2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80309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D490FC3-6A1F-F9C4-3896-904BD706CE1A}"/>
              </a:ext>
            </a:extLst>
          </p:cNvPr>
          <p:cNvSpPr txBox="1"/>
          <p:nvPr/>
        </p:nvSpPr>
        <p:spPr>
          <a:xfrm>
            <a:off x="5945598" y="883267"/>
            <a:ext cx="586170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Барлығы 43 179 279 теңге түсті</a:t>
            </a:r>
          </a:p>
          <a:p>
            <a:r>
              <a:rPr lang="kk-KZ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 поступило 43 179 279 тенге</a:t>
            </a:r>
            <a:endParaRPr lang="ru-RU" sz="28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DFA4862-E6EF-4031-A24E-69B3F6B20B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477291"/>
              </p:ext>
            </p:extLst>
          </p:nvPr>
        </p:nvGraphicFramePr>
        <p:xfrm>
          <a:off x="-692459" y="713516"/>
          <a:ext cx="8123068" cy="543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5B79970-10A8-35C2-2DF8-211D3A6D4D8E}"/>
              </a:ext>
            </a:extLst>
          </p:cNvPr>
          <p:cNvSpPr txBox="1"/>
          <p:nvPr/>
        </p:nvSpPr>
        <p:spPr>
          <a:xfrm>
            <a:off x="14538204" y="6488668"/>
            <a:ext cx="332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latin typeface="Montserrat SemiBold" pitchFamily="2" charset="-52"/>
              </a:rPr>
              <a:t>1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37B90D7-19B3-CA2C-6ED1-B0DF2230EDC0}"/>
              </a:ext>
            </a:extLst>
          </p:cNvPr>
          <p:cNvGrpSpPr/>
          <p:nvPr/>
        </p:nvGrpSpPr>
        <p:grpSpPr>
          <a:xfrm>
            <a:off x="6958463" y="3538678"/>
            <a:ext cx="4937615" cy="1754326"/>
            <a:chOff x="6557952" y="3516382"/>
            <a:chExt cx="4937615" cy="175432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9B615D-788F-F214-BD29-8688E7A1953D}"/>
                </a:ext>
              </a:extLst>
            </p:cNvPr>
            <p:cNvSpPr txBox="1"/>
            <p:nvPr/>
          </p:nvSpPr>
          <p:spPr>
            <a:xfrm>
              <a:off x="6809952" y="3516382"/>
              <a:ext cx="4685615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2022 жылдың қалдығы – 3 908 191 теңге</a:t>
              </a:r>
            </a:p>
            <a:p>
              <a:r>
                <a:rPr lang="ru-RU" b="1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Остаток 2022 года – 3 908 191 тенге</a:t>
              </a:r>
            </a:p>
            <a:p>
              <a:endParaRPr lang="kk-KZ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kk-KZ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2023 жылғы түсім – 39 271 088 теңге</a:t>
              </a:r>
            </a:p>
            <a:p>
              <a:r>
                <a:rPr lang="kk-KZ" b="1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Поступление за 2023 год – 39 271 088 </a:t>
              </a:r>
              <a:r>
                <a:rPr lang="ru-RU" b="1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тенге</a:t>
              </a:r>
            </a:p>
            <a:p>
              <a:endParaRPr 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FF9CA3C2-FA62-E77A-C6DA-C6C53D239840}"/>
                </a:ext>
              </a:extLst>
            </p:cNvPr>
            <p:cNvSpPr/>
            <p:nvPr/>
          </p:nvSpPr>
          <p:spPr>
            <a:xfrm>
              <a:off x="6557952" y="4562263"/>
              <a:ext cx="252000" cy="252000"/>
            </a:xfrm>
            <a:prstGeom prst="rect">
              <a:avLst/>
            </a:prstGeom>
            <a:solidFill>
              <a:srgbClr val="4472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Montserrat SemiBold" pitchFamily="2" charset="-52"/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69A46F27-DB04-8DFD-2833-82051027E312}"/>
                </a:ext>
              </a:extLst>
            </p:cNvPr>
            <p:cNvSpPr/>
            <p:nvPr/>
          </p:nvSpPr>
          <p:spPr>
            <a:xfrm>
              <a:off x="6557952" y="3720535"/>
              <a:ext cx="252000" cy="2520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Montserrat SemiBold" pitchFamily="2" charset="-5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352108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DFA4862-E6EF-4031-A24E-69B3F6B20B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4803031"/>
              </p:ext>
            </p:extLst>
          </p:nvPr>
        </p:nvGraphicFramePr>
        <p:xfrm>
          <a:off x="-239697" y="947222"/>
          <a:ext cx="7723040" cy="5012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04F7FF67-1CDC-42DE-AB12-64881148CFC9}"/>
              </a:ext>
            </a:extLst>
          </p:cNvPr>
          <p:cNvSpPr txBox="1"/>
          <p:nvPr/>
        </p:nvSpPr>
        <p:spPr>
          <a:xfrm>
            <a:off x="6205957" y="1559615"/>
            <a:ext cx="694453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Төлемдер – 12 491 170 теңге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– 12 491 170 </a:t>
            </a:r>
            <a: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тенге </a:t>
            </a:r>
          </a:p>
          <a:p>
            <a:endParaRPr lang="ru-RU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 бойынша іс-шаралар – 12 353 681 теңге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плану – 12 353 681 тенге</a:t>
            </a:r>
          </a:p>
          <a:p>
            <a:endParaRPr lang="ru-RU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Жоспардан тыс іс-шаралар – 1 517 000 теңге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вне плана – 1 517 000 тенге</a:t>
            </a:r>
          </a:p>
          <a:p>
            <a:endParaRPr lang="ru-RU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«Қазэнерго кәсіподақ» ҚБ жарнасы – 3 838 073 теңге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Взнос в </a:t>
            </a:r>
            <a:r>
              <a:rPr lang="ru-RU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Казэнергопрофсоюз</a:t>
            </a:r>
            <a: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3 838 073 тенге</a:t>
            </a:r>
          </a:p>
          <a:p>
            <a:endParaRPr lang="ru-RU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Әкімшілік шығындар – 8 517 830 теңге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Административные расходы – 8 517 830 тенге</a:t>
            </a:r>
          </a:p>
          <a:p>
            <a:endParaRPr lang="ru-RU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жылға қаражат қалдығы – 8 536 110 теңге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Остаток средств на 2024 год – 8 536 110 тенге</a:t>
            </a:r>
          </a:p>
          <a:p>
            <a:endParaRPr lang="ru-RU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2256E3D-130A-47BA-A462-5D80F0AB2F58}"/>
              </a:ext>
            </a:extLst>
          </p:cNvPr>
          <p:cNvSpPr/>
          <p:nvPr/>
        </p:nvSpPr>
        <p:spPr>
          <a:xfrm>
            <a:off x="5820971" y="1775961"/>
            <a:ext cx="252000" cy="252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 SemiBold" pitchFamily="2" charset="-52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CB8CE388-9322-4F07-B352-4E33E52521EB}"/>
              </a:ext>
            </a:extLst>
          </p:cNvPr>
          <p:cNvSpPr/>
          <p:nvPr/>
        </p:nvSpPr>
        <p:spPr>
          <a:xfrm>
            <a:off x="5821150" y="2567908"/>
            <a:ext cx="252000" cy="252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 SemiBold" pitchFamily="2" charset="-52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1F1F33BD-5A4C-4FD4-869D-4CA456A75D62}"/>
              </a:ext>
            </a:extLst>
          </p:cNvPr>
          <p:cNvSpPr/>
          <p:nvPr/>
        </p:nvSpPr>
        <p:spPr>
          <a:xfrm>
            <a:off x="5820792" y="5145079"/>
            <a:ext cx="252000" cy="252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 SemiBold" pitchFamily="2" charset="-52"/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CDA8E2F2-8F26-45E8-98BF-FE7266B3D2F3}"/>
              </a:ext>
            </a:extLst>
          </p:cNvPr>
          <p:cNvSpPr/>
          <p:nvPr/>
        </p:nvSpPr>
        <p:spPr>
          <a:xfrm>
            <a:off x="5820792" y="5910760"/>
            <a:ext cx="252000" cy="2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 SemiBold" pitchFamily="2" charset="-52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C3554AA-5819-4432-8849-E120F4705B7B}"/>
              </a:ext>
            </a:extLst>
          </p:cNvPr>
          <p:cNvSpPr/>
          <p:nvPr/>
        </p:nvSpPr>
        <p:spPr>
          <a:xfrm>
            <a:off x="5820792" y="3424408"/>
            <a:ext cx="252000" cy="25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 SemiBold" pitchFamily="2" charset="-52"/>
            </a:endParaRP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727F4D37-C5E1-4842-BF1D-D366AAD0CAB8}"/>
              </a:ext>
            </a:extLst>
          </p:cNvPr>
          <p:cNvSpPr/>
          <p:nvPr/>
        </p:nvSpPr>
        <p:spPr>
          <a:xfrm>
            <a:off x="5820971" y="4278753"/>
            <a:ext cx="252000" cy="25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 SemiBold" pitchFamily="2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32496FA-7FB6-4D5D-8042-412F0F94A725}"/>
              </a:ext>
            </a:extLst>
          </p:cNvPr>
          <p:cNvSpPr txBox="1"/>
          <p:nvPr/>
        </p:nvSpPr>
        <p:spPr>
          <a:xfrm>
            <a:off x="4557840" y="317344"/>
            <a:ext cx="74447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Барлығы 38 717 754 теңге жұмсалды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8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 израсходовано 38 717 754 тенге</a:t>
            </a:r>
            <a:endParaRPr lang="ru-RU" sz="28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47017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DFA4862-E6EF-4031-A24E-69B3F6B20B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2994022"/>
              </p:ext>
            </p:extLst>
          </p:nvPr>
        </p:nvGraphicFramePr>
        <p:xfrm>
          <a:off x="-115410" y="1704622"/>
          <a:ext cx="6211410" cy="3408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04F7FF67-1CDC-42DE-AB12-64881148CFC9}"/>
              </a:ext>
            </a:extLst>
          </p:cNvPr>
          <p:cNvSpPr txBox="1"/>
          <p:nvPr/>
        </p:nvSpPr>
        <p:spPr>
          <a:xfrm>
            <a:off x="977905" y="5103674"/>
            <a:ext cx="69445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>
                <a:solidFill>
                  <a:srgbClr val="C00000"/>
                </a:solidFill>
              </a:rPr>
              <a:t>Регламент бойынша-11 040 000 теңге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chemeClr val="accent6"/>
                </a:solidFill>
                <a:latin typeface="Montserrat SemiBold" pitchFamily="2" charset="-52"/>
              </a:rPr>
              <a:t>По регламенту – 11 040 000 тенге</a:t>
            </a:r>
          </a:p>
          <a:p>
            <a:endParaRPr lang="kk-KZ" b="1" dirty="0">
              <a:solidFill>
                <a:schemeClr val="accent6"/>
              </a:solidFill>
              <a:latin typeface="Montserrat SemiBold" pitchFamily="2" charset="-52"/>
            </a:endParaRPr>
          </a:p>
          <a:p>
            <a:r>
              <a:rPr lang="kk-KZ" b="1" dirty="0">
                <a:solidFill>
                  <a:srgbClr val="C00000"/>
                </a:solidFill>
              </a:rPr>
              <a:t>Регламенттен тыс -1 451 170 теңге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kk-KZ" b="1" dirty="0">
                <a:solidFill>
                  <a:schemeClr val="accent6"/>
                </a:solidFill>
                <a:latin typeface="Montserrat SemiBold" pitchFamily="2" charset="-52"/>
              </a:rPr>
              <a:t>Вне регламента – 1 451 170 </a:t>
            </a:r>
            <a:r>
              <a:rPr lang="ru-RU" b="1" dirty="0">
                <a:solidFill>
                  <a:schemeClr val="accent6"/>
                </a:solidFill>
                <a:latin typeface="Montserrat SemiBold" pitchFamily="2" charset="-52"/>
              </a:rPr>
              <a:t>тенге</a:t>
            </a:r>
          </a:p>
          <a:p>
            <a:endParaRPr lang="ru-RU" b="1" dirty="0">
              <a:solidFill>
                <a:schemeClr val="accent6"/>
              </a:solidFill>
              <a:latin typeface="Montserrat SemiBold" pitchFamily="2" charset="-52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2256E3D-130A-47BA-A462-5D80F0AB2F58}"/>
              </a:ext>
            </a:extLst>
          </p:cNvPr>
          <p:cNvSpPr/>
          <p:nvPr/>
        </p:nvSpPr>
        <p:spPr>
          <a:xfrm>
            <a:off x="625500" y="6099428"/>
            <a:ext cx="252000" cy="252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 SemiBold" pitchFamily="2" charset="-52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CB8CE388-9322-4F07-B352-4E33E52521EB}"/>
              </a:ext>
            </a:extLst>
          </p:cNvPr>
          <p:cNvSpPr/>
          <p:nvPr/>
        </p:nvSpPr>
        <p:spPr>
          <a:xfrm>
            <a:off x="625679" y="5258853"/>
            <a:ext cx="252000" cy="252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 SemiBold" pitchFamily="2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32496FA-7FB6-4D5D-8042-412F0F94A725}"/>
              </a:ext>
            </a:extLst>
          </p:cNvPr>
          <p:cNvSpPr txBox="1"/>
          <p:nvPr/>
        </p:nvSpPr>
        <p:spPr>
          <a:xfrm>
            <a:off x="2196808" y="255091"/>
            <a:ext cx="812200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800" b="1" dirty="0">
                <a:solidFill>
                  <a:srgbClr val="C00000"/>
                </a:solidFill>
              </a:rPr>
              <a:t>Барлығы 12 491 170 теңге төлемдерге жұмсалды</a:t>
            </a:r>
            <a:endParaRPr lang="ru-RU" sz="2800" dirty="0">
              <a:solidFill>
                <a:srgbClr val="C00000"/>
              </a:solidFill>
            </a:endParaRPr>
          </a:p>
          <a:p>
            <a:r>
              <a:rPr lang="kk-KZ" sz="2800" b="1" dirty="0">
                <a:solidFill>
                  <a:schemeClr val="accent6"/>
                </a:solidFill>
                <a:latin typeface="Montserrat SemiBold" pitchFamily="2" charset="-52"/>
                <a:cs typeface="Times New Roman" panose="02020603050405020304" pitchFamily="18" charset="0"/>
              </a:rPr>
              <a:t>Итого израсходовано на выплаты 12 491 170 тенге</a:t>
            </a:r>
            <a:endParaRPr lang="ru-RU" sz="2800" b="1" dirty="0">
              <a:solidFill>
                <a:schemeClr val="accent6"/>
              </a:solidFill>
              <a:latin typeface="Montserrat SemiBold" pitchFamily="2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C6358BC-0335-4E50-80A1-A0AFFED284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067192"/>
              </p:ext>
            </p:extLst>
          </p:nvPr>
        </p:nvGraphicFramePr>
        <p:xfrm>
          <a:off x="5132392" y="1277998"/>
          <a:ext cx="6646917" cy="36279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0606">
                  <a:extLst>
                    <a:ext uri="{9D8B030D-6E8A-4147-A177-3AD203B41FA5}">
                      <a16:colId xmlns:a16="http://schemas.microsoft.com/office/drawing/2014/main" val="3294988022"/>
                    </a:ext>
                  </a:extLst>
                </a:gridCol>
                <a:gridCol w="4931263">
                  <a:extLst>
                    <a:ext uri="{9D8B030D-6E8A-4147-A177-3AD203B41FA5}">
                      <a16:colId xmlns:a16="http://schemas.microsoft.com/office/drawing/2014/main" val="1139711542"/>
                    </a:ext>
                  </a:extLst>
                </a:gridCol>
                <a:gridCol w="1365048">
                  <a:extLst>
                    <a:ext uri="{9D8B030D-6E8A-4147-A177-3AD203B41FA5}">
                      <a16:colId xmlns:a16="http://schemas.microsoft.com/office/drawing/2014/main" val="3482114545"/>
                    </a:ext>
                  </a:extLst>
                </a:gridCol>
              </a:tblGrid>
              <a:tr h="33528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Регламент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төлемдер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800" u="none" strike="noStrike" dirty="0">
                          <a:effectLst/>
                        </a:rPr>
                        <a:t>Выплаты по регламенту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6149274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№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Атауы</a:t>
                      </a:r>
                      <a:r>
                        <a:rPr lang="kk-K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200" u="none" strike="noStrike" dirty="0">
                          <a:effectLst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05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Сомасы</a:t>
                      </a:r>
                      <a:r>
                        <a:rPr lang="kk-K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050" u="none" strike="noStrike" dirty="0">
                          <a:effectLst/>
                        </a:rPr>
                        <a:t>Сумма</a:t>
                      </a:r>
                      <a:r>
                        <a:rPr lang="ru-RU" sz="1200" u="none" strike="noStrike" dirty="0">
                          <a:effectLst/>
                        </a:rPr>
                        <a:t>, </a:t>
                      </a:r>
                      <a:r>
                        <a:rPr lang="ru-RU" sz="1200" u="none" strike="noStrike" dirty="0" err="1">
                          <a:effectLst/>
                        </a:rPr>
                        <a:t>тг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98817506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u="none" strike="noStrike">
                          <a:effectLst/>
                        </a:rPr>
                        <a:t>1</a:t>
                      </a:r>
                      <a:endParaRPr lang="ru-RU" sz="1150" b="0" i="0" u="none" strike="noStrike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Кәсіподақ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күніне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төлем</a:t>
                      </a:r>
                      <a:r>
                        <a:rPr lang="kk-KZ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1 365 </a:t>
                      </a:r>
                      <a:r>
                        <a:rPr lang="ru-RU" sz="11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адам</a:t>
                      </a:r>
                      <a:endParaRPr lang="ru-RU" sz="1100" b="1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 rtl="0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Выплата ко дню Профсоюза - 1 365 человек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u="none" strike="noStrike" dirty="0">
                          <a:effectLst/>
                        </a:rPr>
                        <a:t>6 840 000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63429519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u="none" strike="noStrike">
                          <a:effectLst/>
                        </a:rPr>
                        <a:t>2</a:t>
                      </a:r>
                      <a:endParaRPr lang="ru-RU" sz="1150" b="0" i="0" u="none" strike="noStrike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50, 60 </a:t>
                      </a:r>
                      <a:r>
                        <a:rPr lang="ru-RU" sz="11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жас</a:t>
                      </a:r>
                      <a:r>
                        <a:rPr lang="kk-KZ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мерейтой иесі 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43 </a:t>
                      </a:r>
                      <a:r>
                        <a:rPr lang="ru-RU" sz="11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адам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Юбиляры 50, 60 лет – 43 человека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u="none" strike="noStrike">
                          <a:effectLst/>
                        </a:rPr>
                        <a:t>1 070 000</a:t>
                      </a:r>
                      <a:endParaRPr lang="ru-RU" sz="1150" b="0" i="0" u="none" strike="noStrike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2532823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u="none" strike="noStrike">
                          <a:effectLst/>
                        </a:rPr>
                        <a:t>3</a:t>
                      </a:r>
                      <a:endParaRPr lang="ru-RU" sz="1150" b="0" i="0" u="none" strike="noStrike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Зейнетке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шығу</a:t>
                      </a:r>
                      <a:r>
                        <a:rPr lang="kk-KZ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r>
                        <a:rPr lang="ru-RU" sz="11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адам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Выход на пенсию – 10 человек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u="none" strike="noStrike">
                          <a:effectLst/>
                        </a:rPr>
                        <a:t>150 000</a:t>
                      </a:r>
                      <a:endParaRPr lang="ru-RU" sz="1150" b="0" i="0" u="none" strike="noStrike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2619276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u="none" strike="noStrike">
                          <a:effectLst/>
                        </a:rPr>
                        <a:t>4</a:t>
                      </a:r>
                      <a:endParaRPr lang="ru-RU" sz="1150" b="0" i="0" u="none" strike="noStrike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Бала </a:t>
                      </a:r>
                      <a:r>
                        <a:rPr lang="ru-RU" sz="11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туу</a:t>
                      </a:r>
                      <a:r>
                        <a:rPr lang="kk-KZ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 </a:t>
                      </a:r>
                      <a:r>
                        <a:rPr lang="ru-RU" sz="11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адам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Рождение ребенка – 79 человек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u="none" strike="noStrike">
                          <a:effectLst/>
                        </a:rPr>
                        <a:t>1 580 000</a:t>
                      </a:r>
                      <a:endParaRPr lang="ru-RU" sz="1150" b="0" i="0" u="none" strike="noStrike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10913723"/>
                  </a:ext>
                </a:extLst>
              </a:tr>
              <a:tr h="35135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u="none" strike="noStrike">
                          <a:effectLst/>
                        </a:rPr>
                        <a:t>5</a:t>
                      </a:r>
                      <a:endParaRPr lang="ru-RU" sz="1150" b="0" i="0" u="none" strike="noStrike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Өндірістік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жарақат</a:t>
                      </a:r>
                      <a:r>
                        <a:rPr lang="kk-KZ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  <a:r>
                        <a:rPr lang="ru-RU" sz="11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адам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Производственная травма – 1 человек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u="none" strike="noStrike">
                          <a:effectLst/>
                        </a:rPr>
                        <a:t>50 000</a:t>
                      </a:r>
                      <a:endParaRPr lang="ru-RU" sz="1150" b="0" i="0" u="none" strike="noStrike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95897558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u="none" strike="noStrike">
                          <a:effectLst/>
                        </a:rPr>
                        <a:t>6</a:t>
                      </a:r>
                      <a:endParaRPr lang="ru-RU" sz="1150" b="0" i="0" u="none" strike="noStrike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Ұзақ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мерзімді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емдеу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үшін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бір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реттік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өтемақы</a:t>
                      </a:r>
                      <a:r>
                        <a:rPr lang="kk-KZ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r>
                        <a:rPr lang="ru-RU" sz="11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адам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Разовая компенсация по длительному лечению – 10 человек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u="none" strike="noStrike">
                          <a:effectLst/>
                        </a:rPr>
                        <a:t>200 000</a:t>
                      </a:r>
                      <a:endParaRPr lang="ru-RU" sz="1150" b="0" i="0" u="none" strike="noStrike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63813278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u="none" strike="noStrike">
                          <a:effectLst/>
                        </a:rPr>
                        <a:t>7</a:t>
                      </a:r>
                      <a:endParaRPr lang="ru-RU" sz="1150" b="0" i="0" u="none" strike="noStrike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k-KZ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Шипажай құнын </a:t>
                      </a:r>
                      <a:r>
                        <a:rPr lang="ru-RU" sz="11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қайтару</a:t>
                      </a:r>
                      <a:r>
                        <a:rPr lang="kk-KZ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ru-RU" sz="11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зейнеткерлік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жасқа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дейінгі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 </a:t>
                      </a:r>
                      <a:r>
                        <a:rPr lang="ru-RU" sz="11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адам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Возврат за санаторий – 9 человек предпенсионного возраста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u="none" strike="noStrike">
                          <a:effectLst/>
                        </a:rPr>
                        <a:t>225 000</a:t>
                      </a:r>
                      <a:endParaRPr lang="ru-RU" sz="1150" b="0" i="0" u="none" strike="noStrike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44615946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u="none" strike="noStrike">
                          <a:effectLst/>
                        </a:rPr>
                        <a:t>8</a:t>
                      </a:r>
                      <a:endParaRPr lang="ru-RU" sz="1150" b="0" i="0" u="none" strike="noStrike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Жақын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туыстарын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жерлеу</a:t>
                      </a:r>
                      <a:r>
                        <a:rPr lang="kk-KZ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37 </a:t>
                      </a:r>
                      <a:r>
                        <a:rPr lang="ru-RU" sz="11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адам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 fontAlgn="ctr"/>
                      <a:r>
                        <a:rPr lang="ru-RU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Погребение близких родственников – 37 человек</a:t>
                      </a:r>
                      <a:endParaRPr lang="ru-RU" sz="1100" b="0" i="0" u="none" strike="noStrike" dirty="0">
                        <a:solidFill>
                          <a:schemeClr val="tx1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u="none" strike="noStrike">
                          <a:effectLst/>
                        </a:rPr>
                        <a:t>925 000</a:t>
                      </a:r>
                      <a:endParaRPr lang="ru-RU" sz="1150" b="0" i="0" u="none" strike="noStrike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49267734"/>
                  </a:ext>
                </a:extLst>
              </a:tr>
              <a:tr h="259080"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kk-KZ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Барлығы</a:t>
                      </a:r>
                      <a:r>
                        <a:rPr lang="kk-KZ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100" b="0" u="none" strike="noStrike" dirty="0">
                          <a:effectLst/>
                        </a:rPr>
                        <a:t>Итого: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u="none" strike="noStrike" dirty="0">
                          <a:effectLst/>
                        </a:rPr>
                        <a:t>11 040 000</a:t>
                      </a:r>
                      <a:endParaRPr lang="ru-RU" sz="1150" b="1" i="0" u="none" strike="noStrike" dirty="0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191993238"/>
                  </a:ext>
                </a:extLst>
              </a:tr>
            </a:tbl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1F026781-A2EB-4543-9DBE-8F22E565FC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165823"/>
              </p:ext>
            </p:extLst>
          </p:nvPr>
        </p:nvGraphicFramePr>
        <p:xfrm>
          <a:off x="5132392" y="4962469"/>
          <a:ext cx="6646917" cy="17326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3815">
                  <a:extLst>
                    <a:ext uri="{9D8B030D-6E8A-4147-A177-3AD203B41FA5}">
                      <a16:colId xmlns:a16="http://schemas.microsoft.com/office/drawing/2014/main" val="28082749"/>
                    </a:ext>
                  </a:extLst>
                </a:gridCol>
                <a:gridCol w="1363102">
                  <a:extLst>
                    <a:ext uri="{9D8B030D-6E8A-4147-A177-3AD203B41FA5}">
                      <a16:colId xmlns:a16="http://schemas.microsoft.com/office/drawing/2014/main" val="593732874"/>
                    </a:ext>
                  </a:extLst>
                </a:gridCol>
              </a:tblGrid>
              <a:tr h="104689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kk-KZ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Жұмыс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керлер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мен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бөлімшелердің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өтініштері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регламенттен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төлемдер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800" u="none" strike="noStrike" dirty="0">
                          <a:effectLst/>
                        </a:rPr>
                        <a:t>Выплаты вне регламента по заявлениям работников и подразделений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16756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Мүгедектік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1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немесе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ұзақ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мерзімді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ауру </a:t>
                      </a:r>
                      <a:r>
                        <a:rPr lang="ru-RU" sz="11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емдеу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1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медициналық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құрылғылар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сатып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алу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1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балаларды</a:t>
                      </a:r>
                      <a:r>
                        <a:rPr lang="kk-KZ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1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зейнеткер</a:t>
                      </a:r>
                      <a:r>
                        <a:rPr lang="kk-KZ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лерді емдеу</a:t>
                      </a:r>
                      <a:r>
                        <a:rPr lang="ru-RU" sz="11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- 10 </a:t>
                      </a:r>
                      <a:r>
                        <a:rPr lang="ru-RU" sz="11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адам</a:t>
                      </a:r>
                      <a:endParaRPr lang="ru-RU" sz="11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Лечение по инвалидности и/или длительному заболеванию, приобретение медицинских устройств, лечение детей, пенсионер - 10 человек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u="none" strike="noStrike" dirty="0">
                          <a:effectLst/>
                        </a:rPr>
                        <a:t>1 451 170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19259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92278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DFA4862-E6EF-4031-A24E-69B3F6B20B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1447231"/>
              </p:ext>
            </p:extLst>
          </p:nvPr>
        </p:nvGraphicFramePr>
        <p:xfrm>
          <a:off x="6748273" y="948089"/>
          <a:ext cx="5638800" cy="2912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04F7FF67-1CDC-42DE-AB12-64881148CFC9}"/>
              </a:ext>
            </a:extLst>
          </p:cNvPr>
          <p:cNvSpPr txBox="1"/>
          <p:nvPr/>
        </p:nvSpPr>
        <p:spPr>
          <a:xfrm>
            <a:off x="6767448" y="3838930"/>
            <a:ext cx="56387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C00000"/>
                </a:solidFill>
              </a:rPr>
              <a:t>Жоспар</a:t>
            </a:r>
            <a:r>
              <a:rPr lang="ru-RU" b="1" dirty="0">
                <a:solidFill>
                  <a:srgbClr val="C00000"/>
                </a:solidFill>
              </a:rPr>
              <a:t> бойынша-12 353 681 </a:t>
            </a:r>
            <a:r>
              <a:rPr lang="ru-RU" b="1" dirty="0" err="1">
                <a:solidFill>
                  <a:srgbClr val="C00000"/>
                </a:solidFill>
              </a:rPr>
              <a:t>теңге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chemeClr val="accent6"/>
                </a:solidFill>
                <a:latin typeface="Montserrat SemiBold" pitchFamily="2" charset="-52"/>
              </a:rPr>
              <a:t>По плану – 12 353 681 тенге</a:t>
            </a:r>
          </a:p>
          <a:p>
            <a:endParaRPr lang="kk-KZ" b="1" dirty="0">
              <a:solidFill>
                <a:schemeClr val="accent6"/>
              </a:solidFill>
              <a:latin typeface="Montserrat SemiBold" pitchFamily="2" charset="-52"/>
            </a:endParaRPr>
          </a:p>
          <a:p>
            <a:r>
              <a:rPr lang="kk-KZ" b="1" dirty="0">
                <a:solidFill>
                  <a:srgbClr val="C00000"/>
                </a:solidFill>
              </a:rPr>
              <a:t>Жоспардан тыс, Энергетика күніне орай марапатталған </a:t>
            </a:r>
          </a:p>
          <a:p>
            <a:r>
              <a:rPr lang="kk-KZ" b="1" dirty="0">
                <a:solidFill>
                  <a:srgbClr val="C00000"/>
                </a:solidFill>
              </a:rPr>
              <a:t>конкурстар мен спартакиадаларға қатысушыларға </a:t>
            </a:r>
          </a:p>
          <a:p>
            <a:r>
              <a:rPr lang="kk-KZ" b="1" dirty="0">
                <a:solidFill>
                  <a:srgbClr val="C00000"/>
                </a:solidFill>
              </a:rPr>
              <a:t>төлемдер-1 517 000 теңге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kk-KZ" b="1" dirty="0">
                <a:solidFill>
                  <a:schemeClr val="accent6"/>
                </a:solidFill>
                <a:latin typeface="Montserrat SemiBold" pitchFamily="2" charset="-52"/>
              </a:rPr>
              <a:t>Вне плана, </a:t>
            </a:r>
            <a:r>
              <a:rPr lang="ru-RU" b="1" dirty="0">
                <a:solidFill>
                  <a:schemeClr val="accent6"/>
                </a:solidFill>
                <a:latin typeface="Montserrat SemiBold" pitchFamily="2" charset="-52"/>
              </a:rPr>
              <a:t>выплаты участникам конкурсов </a:t>
            </a:r>
          </a:p>
          <a:p>
            <a:r>
              <a:rPr lang="ru-RU" b="1" dirty="0">
                <a:solidFill>
                  <a:schemeClr val="accent6"/>
                </a:solidFill>
                <a:latin typeface="Montserrat SemiBold" pitchFamily="2" charset="-52"/>
              </a:rPr>
              <a:t>и спартакиад, награжденным ко дню Энергетика</a:t>
            </a:r>
          </a:p>
          <a:p>
            <a:r>
              <a:rPr lang="ru-RU" b="1" dirty="0">
                <a:solidFill>
                  <a:schemeClr val="accent6"/>
                </a:solidFill>
                <a:latin typeface="Montserrat SemiBold" pitchFamily="2" charset="-52"/>
              </a:rPr>
              <a:t>  – 1 517 000 тенге</a:t>
            </a:r>
          </a:p>
          <a:p>
            <a:endParaRPr lang="ru-RU" b="1" dirty="0">
              <a:solidFill>
                <a:schemeClr val="accent6"/>
              </a:solidFill>
              <a:latin typeface="Montserrat SemiBold" pitchFamily="2" charset="-52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2256E3D-130A-47BA-A462-5D80F0AB2F58}"/>
              </a:ext>
            </a:extLst>
          </p:cNvPr>
          <p:cNvSpPr/>
          <p:nvPr/>
        </p:nvSpPr>
        <p:spPr>
          <a:xfrm>
            <a:off x="6495498" y="4144390"/>
            <a:ext cx="252000" cy="252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 SemiBold" pitchFamily="2" charset="-52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CB8CE388-9322-4F07-B352-4E33E52521EB}"/>
              </a:ext>
            </a:extLst>
          </p:cNvPr>
          <p:cNvSpPr/>
          <p:nvPr/>
        </p:nvSpPr>
        <p:spPr>
          <a:xfrm>
            <a:off x="6516205" y="5559590"/>
            <a:ext cx="252000" cy="252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 SemiBold" pitchFamily="2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32496FA-7FB6-4D5D-8042-412F0F94A725}"/>
              </a:ext>
            </a:extLst>
          </p:cNvPr>
          <p:cNvSpPr txBox="1"/>
          <p:nvPr/>
        </p:nvSpPr>
        <p:spPr>
          <a:xfrm>
            <a:off x="1895095" y="13279"/>
            <a:ext cx="89291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800" b="1" dirty="0">
                <a:solidFill>
                  <a:srgbClr val="C00000"/>
                </a:solidFill>
              </a:rPr>
              <a:t>Іс шараларға барлығы 13 870 681 теңге жұмсалды</a:t>
            </a:r>
            <a:endParaRPr lang="ru-RU" sz="2800" dirty="0">
              <a:solidFill>
                <a:srgbClr val="C00000"/>
              </a:solidFill>
            </a:endParaRPr>
          </a:p>
          <a:p>
            <a:r>
              <a:rPr lang="kk-KZ" sz="2800" b="1" dirty="0">
                <a:solidFill>
                  <a:schemeClr val="accent6"/>
                </a:solidFill>
                <a:latin typeface="Montserrat SemiBold" pitchFamily="2" charset="-52"/>
                <a:cs typeface="Times New Roman" panose="02020603050405020304" pitchFamily="18" charset="0"/>
              </a:rPr>
              <a:t>Итого израсходовано на мероприятия 13 870 681 тенге</a:t>
            </a:r>
            <a:endParaRPr lang="ru-RU" sz="2800" b="1" dirty="0">
              <a:solidFill>
                <a:schemeClr val="accent6"/>
              </a:solidFill>
              <a:latin typeface="Montserrat SemiBold" pitchFamily="2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317CBD3-369E-4834-BCBB-BD83B98628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246652"/>
              </p:ext>
            </p:extLst>
          </p:nvPr>
        </p:nvGraphicFramePr>
        <p:xfrm>
          <a:off x="388860" y="1073922"/>
          <a:ext cx="5902450" cy="55168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9051">
                  <a:extLst>
                    <a:ext uri="{9D8B030D-6E8A-4147-A177-3AD203B41FA5}">
                      <a16:colId xmlns:a16="http://schemas.microsoft.com/office/drawing/2014/main" val="893023152"/>
                    </a:ext>
                  </a:extLst>
                </a:gridCol>
                <a:gridCol w="4387875">
                  <a:extLst>
                    <a:ext uri="{9D8B030D-6E8A-4147-A177-3AD203B41FA5}">
                      <a16:colId xmlns:a16="http://schemas.microsoft.com/office/drawing/2014/main" val="1707627837"/>
                    </a:ext>
                  </a:extLst>
                </a:gridCol>
                <a:gridCol w="1195524">
                  <a:extLst>
                    <a:ext uri="{9D8B030D-6E8A-4147-A177-3AD203B41FA5}">
                      <a16:colId xmlns:a16="http://schemas.microsoft.com/office/drawing/2014/main" val="2574974794"/>
                    </a:ext>
                  </a:extLst>
                </a:gridCol>
              </a:tblGrid>
              <a:tr h="48768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Жоспар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шығындар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800" u="none" strike="noStrike" dirty="0">
                          <a:effectLst/>
                        </a:rPr>
                        <a:t>Расходы по плану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1298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№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Атауы</a:t>
                      </a:r>
                      <a:r>
                        <a:rPr lang="kk-K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200" u="none" strike="noStrike" dirty="0">
                          <a:effectLst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0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Сомасы</a:t>
                      </a:r>
                      <a:r>
                        <a:rPr lang="kk-K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050" u="none" strike="noStrike" dirty="0">
                          <a:effectLst/>
                        </a:rPr>
                        <a:t>Сумма</a:t>
                      </a:r>
                      <a:r>
                        <a:rPr lang="ru-RU" sz="1200" u="none" strike="noStrike" dirty="0">
                          <a:effectLst/>
                        </a:rPr>
                        <a:t>, </a:t>
                      </a:r>
                      <a:r>
                        <a:rPr lang="ru-RU" sz="1200" u="none" strike="noStrike" dirty="0" err="1">
                          <a:effectLst/>
                        </a:rPr>
                        <a:t>тг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7316689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u="none" strike="noStrike">
                          <a:effectLst/>
                        </a:rPr>
                        <a:t>1</a:t>
                      </a:r>
                      <a:endParaRPr lang="ru-RU" sz="1150" b="0" i="0" u="none" strike="noStrike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Халықаралық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әйелдер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күніне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арналған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концерт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билеттері</a:t>
                      </a:r>
                      <a:r>
                        <a:rPr lang="kk-KZ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450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әйел</a:t>
                      </a:r>
                      <a:endParaRPr lang="ru-RU" sz="1100" b="1" u="none" strike="noStrike" dirty="0">
                        <a:effectLst/>
                      </a:endParaRPr>
                    </a:p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Билеты на концерт к Международному женскому дню - 450 женщин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u="none" strike="noStrike">
                          <a:effectLst/>
                        </a:rPr>
                        <a:t>900 000</a:t>
                      </a:r>
                      <a:endParaRPr lang="ru-RU" sz="1150" b="0" i="0" u="none" strike="noStrike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18376264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u="none" strike="noStrike">
                          <a:effectLst/>
                        </a:rPr>
                        <a:t>2</a:t>
                      </a:r>
                      <a:endParaRPr lang="ru-RU" sz="1150" b="0" i="0" u="none" strike="noStrike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наурызға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безендіру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Оформление к 8 марта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u="none" strike="noStrike">
                          <a:effectLst/>
                        </a:rPr>
                        <a:t>82 500</a:t>
                      </a:r>
                      <a:endParaRPr lang="ru-RU" sz="1150" b="0" i="0" u="none" strike="noStrike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12002875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u="none" strike="noStrike">
                          <a:effectLst/>
                        </a:rPr>
                        <a:t>3</a:t>
                      </a:r>
                      <a:endParaRPr lang="ru-RU" sz="1150" b="0" i="0" u="none" strike="noStrike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Ауған</a:t>
                      </a:r>
                      <a:r>
                        <a:rPr lang="kk-KZ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соғысына қатысушылар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мен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чернобыльдықтарға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төлем</a:t>
                      </a:r>
                      <a:r>
                        <a:rPr lang="kk-KZ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адам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Выплата афганцам и чернобыльцам – 9 человек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u="none" strike="noStrike">
                          <a:effectLst/>
                        </a:rPr>
                        <a:t>90 000</a:t>
                      </a:r>
                      <a:endParaRPr lang="ru-RU" sz="1150" b="0" i="0" u="none" strike="noStrike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9700498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u="none" strike="noStrike">
                          <a:effectLst/>
                        </a:rPr>
                        <a:t>4</a:t>
                      </a:r>
                      <a:endParaRPr lang="ru-RU" sz="1150" b="0" i="0" u="none" strike="noStrike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Таланттар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фестиваліне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қатысушыларға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сертификаттар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және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Наурыз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мейрамына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kk-KZ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безендіру</a:t>
                      </a:r>
                    </a:p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Сертификаты участникам фестиваля талантов и оформление к Наурыз </a:t>
                      </a:r>
                      <a:r>
                        <a:rPr lang="ru-RU" sz="1100" u="none" strike="noStrike" dirty="0" err="1">
                          <a:effectLst/>
                        </a:rPr>
                        <a:t>Мейрамы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u="none" strike="noStrike">
                          <a:effectLst/>
                        </a:rPr>
                        <a:t>305 500</a:t>
                      </a:r>
                      <a:endParaRPr lang="ru-RU" sz="1150" b="0" i="0" u="none" strike="noStrike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8487566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u="none" strike="noStrike">
                          <a:effectLst/>
                        </a:rPr>
                        <a:t>5</a:t>
                      </a:r>
                      <a:endParaRPr lang="ru-RU" sz="1150" b="0" i="0" u="none" strike="noStrike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Отан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қорғаушылар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күніне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арналған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сыйлықтар</a:t>
                      </a:r>
                      <a:r>
                        <a:rPr lang="kk-KZ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1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028 ер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адам</a:t>
                      </a:r>
                      <a:endParaRPr lang="ru-RU" sz="1100" b="1" u="none" strike="noStrike" dirty="0">
                        <a:effectLst/>
                      </a:endParaRPr>
                    </a:p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Подарки ко дню Защитника Отечества – 1028 мужчин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u="none" strike="noStrike">
                          <a:effectLst/>
                        </a:rPr>
                        <a:t>300 000</a:t>
                      </a:r>
                      <a:endParaRPr lang="ru-RU" sz="1150" b="0" i="0" u="none" strike="noStrike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583108287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u="none" strike="noStrike">
                          <a:effectLst/>
                        </a:rPr>
                        <a:t>6</a:t>
                      </a:r>
                      <a:endParaRPr lang="ru-RU" sz="1150" b="0" i="0" u="none" strike="noStrike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Балаларды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қорғау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күніне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арналған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сертификаттар</a:t>
                      </a:r>
                      <a:r>
                        <a:rPr lang="kk-KZ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ru-RU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1500 бала</a:t>
                      </a:r>
                    </a:p>
                    <a:p>
                      <a:pPr algn="l" rtl="0" fontAlgn="ctr"/>
                      <a:r>
                        <a:rPr lang="ru-RU" sz="1100" b="1" u="none" strike="noStrike" dirty="0">
                          <a:effectLst/>
                        </a:rPr>
                        <a:t>Сертификаты к дню защиты детей – 1500 детей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u="none" strike="noStrike">
                          <a:effectLst/>
                        </a:rPr>
                        <a:t>4 950 000</a:t>
                      </a:r>
                      <a:endParaRPr lang="ru-RU" sz="1150" b="0" i="0" u="none" strike="noStrike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4909436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u="none" strike="noStrike">
                          <a:effectLst/>
                        </a:rPr>
                        <a:t>7</a:t>
                      </a:r>
                      <a:endParaRPr lang="ru-RU" sz="1150" b="0" i="0" u="none" strike="noStrike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Білім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күніне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арналған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сыйлықтар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- 98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бірінші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сынып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оқушылары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Подарки ко дню знаний – 98 первоклассников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u="none" strike="noStrike">
                          <a:effectLst/>
                        </a:rPr>
                        <a:t>727 795</a:t>
                      </a:r>
                      <a:endParaRPr lang="ru-RU" sz="1150" b="0" i="0" u="none" strike="noStrike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9307825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u="none" strike="noStrike">
                          <a:effectLst/>
                        </a:rPr>
                        <a:t>8</a:t>
                      </a:r>
                      <a:endParaRPr lang="ru-RU" sz="1150" b="0" i="0" u="none" strike="noStrike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ТМД Электр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энергетикалық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кеңесінің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шешімі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көтермелеу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- 2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адам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Поощрение по решению Электроэнергетического Совета СНГ - 2 человека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u="none" strike="noStrike">
                          <a:effectLst/>
                        </a:rPr>
                        <a:t>58 500</a:t>
                      </a:r>
                      <a:endParaRPr lang="ru-RU" sz="1150" b="0" i="0" u="none" strike="noStrike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43667412"/>
                  </a:ext>
                </a:extLst>
              </a:tr>
              <a:tr h="5410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u="none" strike="noStrike">
                          <a:effectLst/>
                        </a:rPr>
                        <a:t>9</a:t>
                      </a:r>
                      <a:endParaRPr lang="ru-RU" sz="1150" b="0" i="0" u="none" strike="noStrike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Үстеме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жұмыс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уақытында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зақымдануды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жоюға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тартылған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қызметкерлерге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тамақтану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үшін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ақшалай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қаражатты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қайтару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Возврат денежных средств за питание работникам, привлеченных на устранение повреждений в сверхурочное время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u="none" strike="noStrike">
                          <a:effectLst/>
                        </a:rPr>
                        <a:t>39 386</a:t>
                      </a:r>
                      <a:endParaRPr lang="ru-RU" sz="1150" b="0" i="0" u="none" strike="noStrike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78141156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u="none" strike="noStrike">
                          <a:effectLst/>
                        </a:rPr>
                        <a:t>10</a:t>
                      </a:r>
                      <a:endParaRPr lang="ru-RU" sz="1150" b="0" i="0" u="none" strike="noStrike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kk-KZ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Шипажайға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жолдама</a:t>
                      </a:r>
                      <a:r>
                        <a:rPr lang="kk-KZ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адам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Путевки в санаторий – 35 человек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u="none" strike="noStrike">
                          <a:effectLst/>
                        </a:rPr>
                        <a:t>4 900 000</a:t>
                      </a:r>
                      <a:endParaRPr lang="ru-RU" sz="1150" b="0" i="0" u="none" strike="noStrike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902887420"/>
                  </a:ext>
                </a:extLst>
              </a:tr>
              <a:tr h="259080"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kk-KZ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Барлығы</a:t>
                      </a:r>
                      <a:r>
                        <a:rPr lang="kk-KZ" sz="11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100" b="0" u="none" strike="noStrike" dirty="0">
                          <a:effectLst/>
                        </a:rPr>
                        <a:t>Итого: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u="none" strike="noStrike" dirty="0">
                          <a:effectLst/>
                        </a:rPr>
                        <a:t>12 353 681</a:t>
                      </a:r>
                      <a:endParaRPr lang="ru-RU" sz="1150" b="1" i="0" u="none" strike="noStrike" dirty="0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58206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56491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DFA4862-E6EF-4031-A24E-69B3F6B20B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16003346"/>
              </p:ext>
            </p:extLst>
          </p:nvPr>
        </p:nvGraphicFramePr>
        <p:xfrm>
          <a:off x="7333489" y="965508"/>
          <a:ext cx="3767327" cy="2912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04F7FF67-1CDC-42DE-AB12-64881148CFC9}"/>
              </a:ext>
            </a:extLst>
          </p:cNvPr>
          <p:cNvSpPr txBox="1"/>
          <p:nvPr/>
        </p:nvSpPr>
        <p:spPr>
          <a:xfrm>
            <a:off x="6797247" y="3867517"/>
            <a:ext cx="5638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C00000"/>
                </a:solidFill>
              </a:rPr>
              <a:t>Жоспар</a:t>
            </a:r>
            <a:r>
              <a:rPr lang="ru-RU" b="1" dirty="0">
                <a:solidFill>
                  <a:srgbClr val="C00000"/>
                </a:solidFill>
              </a:rPr>
              <a:t> бойынша-12 353 681 </a:t>
            </a:r>
            <a:r>
              <a:rPr lang="ru-RU" b="1" dirty="0" err="1">
                <a:solidFill>
                  <a:srgbClr val="C00000"/>
                </a:solidFill>
              </a:rPr>
              <a:t>теңге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b="1" dirty="0">
                <a:solidFill>
                  <a:schemeClr val="accent6"/>
                </a:solidFill>
                <a:latin typeface="Montserrat SemiBold" pitchFamily="2" charset="-52"/>
              </a:rPr>
              <a:t>По плану – 12 353 681 тенге</a:t>
            </a:r>
          </a:p>
          <a:p>
            <a:endParaRPr lang="kk-KZ" b="1" dirty="0">
              <a:solidFill>
                <a:schemeClr val="accent6"/>
              </a:solidFill>
              <a:latin typeface="Montserrat SemiBold" pitchFamily="2" charset="-52"/>
            </a:endParaRPr>
          </a:p>
          <a:p>
            <a:r>
              <a:rPr lang="kk-KZ" b="1" dirty="0">
                <a:solidFill>
                  <a:srgbClr val="C00000"/>
                </a:solidFill>
              </a:rPr>
              <a:t>Жоспардан тыс, Энергетика күніне орай марапатталған </a:t>
            </a:r>
          </a:p>
          <a:p>
            <a:r>
              <a:rPr lang="kk-KZ" b="1" dirty="0">
                <a:solidFill>
                  <a:srgbClr val="C00000"/>
                </a:solidFill>
              </a:rPr>
              <a:t>конкурстар мен спартакиадаларға қатысушыларға </a:t>
            </a:r>
          </a:p>
          <a:p>
            <a:r>
              <a:rPr lang="kk-KZ" b="1" dirty="0">
                <a:solidFill>
                  <a:srgbClr val="C00000"/>
                </a:solidFill>
              </a:rPr>
              <a:t>төлемдер-1 517 000 теңге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kk-KZ" b="1" dirty="0">
                <a:solidFill>
                  <a:schemeClr val="accent6"/>
                </a:solidFill>
                <a:latin typeface="Montserrat SemiBold" pitchFamily="2" charset="-52"/>
              </a:rPr>
              <a:t>Вне плана, </a:t>
            </a:r>
            <a:r>
              <a:rPr lang="ru-RU" b="1" dirty="0">
                <a:solidFill>
                  <a:schemeClr val="accent6"/>
                </a:solidFill>
                <a:latin typeface="Montserrat SemiBold" pitchFamily="2" charset="-52"/>
              </a:rPr>
              <a:t>выплаты участникам конкурсов </a:t>
            </a:r>
          </a:p>
          <a:p>
            <a:r>
              <a:rPr lang="ru-RU" b="1" dirty="0">
                <a:solidFill>
                  <a:schemeClr val="accent6"/>
                </a:solidFill>
                <a:latin typeface="Montserrat SemiBold" pitchFamily="2" charset="-52"/>
              </a:rPr>
              <a:t>и спартакиад, награжденным ко дню Энергетика</a:t>
            </a:r>
          </a:p>
          <a:p>
            <a:r>
              <a:rPr lang="ru-RU" b="1" dirty="0">
                <a:solidFill>
                  <a:schemeClr val="accent6"/>
                </a:solidFill>
                <a:latin typeface="Montserrat SemiBold" pitchFamily="2" charset="-52"/>
              </a:rPr>
              <a:t>  – 1 517 000 тенге</a:t>
            </a:r>
          </a:p>
          <a:p>
            <a:endParaRPr lang="ru-RU" b="1" dirty="0">
              <a:solidFill>
                <a:schemeClr val="accent6"/>
              </a:solidFill>
              <a:latin typeface="Montserrat SemiBold" pitchFamily="2" charset="-52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2256E3D-130A-47BA-A462-5D80F0AB2F58}"/>
              </a:ext>
            </a:extLst>
          </p:cNvPr>
          <p:cNvSpPr/>
          <p:nvPr/>
        </p:nvSpPr>
        <p:spPr>
          <a:xfrm>
            <a:off x="6575395" y="4125061"/>
            <a:ext cx="252000" cy="252000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 SemiBold" pitchFamily="2" charset="-52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CB8CE388-9322-4F07-B352-4E33E52521EB}"/>
              </a:ext>
            </a:extLst>
          </p:cNvPr>
          <p:cNvSpPr/>
          <p:nvPr/>
        </p:nvSpPr>
        <p:spPr>
          <a:xfrm>
            <a:off x="6596102" y="5540261"/>
            <a:ext cx="252000" cy="252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Montserrat SemiBold" pitchFamily="2" charset="-52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32496FA-7FB6-4D5D-8042-412F0F94A725}"/>
              </a:ext>
            </a:extLst>
          </p:cNvPr>
          <p:cNvSpPr txBox="1"/>
          <p:nvPr/>
        </p:nvSpPr>
        <p:spPr>
          <a:xfrm>
            <a:off x="1895095" y="13279"/>
            <a:ext cx="89291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800" b="1" dirty="0">
                <a:solidFill>
                  <a:srgbClr val="C00000"/>
                </a:solidFill>
              </a:rPr>
              <a:t>Іс шараларға барлығы 13 870 681 теңге жұмсалды</a:t>
            </a:r>
            <a:endParaRPr lang="ru-RU" sz="2800" dirty="0">
              <a:solidFill>
                <a:srgbClr val="C00000"/>
              </a:solidFill>
            </a:endParaRPr>
          </a:p>
          <a:p>
            <a:r>
              <a:rPr lang="kk-KZ" sz="2800" b="1" dirty="0">
                <a:solidFill>
                  <a:schemeClr val="accent6"/>
                </a:solidFill>
                <a:latin typeface="Montserrat SemiBold" pitchFamily="2" charset="-52"/>
                <a:cs typeface="Times New Roman" panose="02020603050405020304" pitchFamily="18" charset="0"/>
              </a:rPr>
              <a:t>Итого израсходовано на мероприятия 13 870 681 тенге</a:t>
            </a:r>
            <a:endParaRPr lang="ru-RU" sz="2800" b="1" dirty="0">
              <a:solidFill>
                <a:schemeClr val="accent6"/>
              </a:solidFill>
              <a:latin typeface="Montserrat SemiBold" pitchFamily="2" charset="-52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C5A6CBC8-EE46-40E9-BC22-4574B36BB9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189180"/>
              </p:ext>
            </p:extLst>
          </p:nvPr>
        </p:nvGraphicFramePr>
        <p:xfrm>
          <a:off x="331199" y="1274049"/>
          <a:ext cx="6158378" cy="4815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886">
                  <a:extLst>
                    <a:ext uri="{9D8B030D-6E8A-4147-A177-3AD203B41FA5}">
                      <a16:colId xmlns:a16="http://schemas.microsoft.com/office/drawing/2014/main" val="3994968227"/>
                    </a:ext>
                  </a:extLst>
                </a:gridCol>
                <a:gridCol w="4600403">
                  <a:extLst>
                    <a:ext uri="{9D8B030D-6E8A-4147-A177-3AD203B41FA5}">
                      <a16:colId xmlns:a16="http://schemas.microsoft.com/office/drawing/2014/main" val="2093687210"/>
                    </a:ext>
                  </a:extLst>
                </a:gridCol>
                <a:gridCol w="1225089">
                  <a:extLst>
                    <a:ext uri="{9D8B030D-6E8A-4147-A177-3AD203B41FA5}">
                      <a16:colId xmlns:a16="http://schemas.microsoft.com/office/drawing/2014/main" val="3679581148"/>
                    </a:ext>
                  </a:extLst>
                </a:gridCol>
              </a:tblGrid>
              <a:tr h="533400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kk-KZ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Жұмыс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керлер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мен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бөлімшелердің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өтініштері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бойынша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жоспардан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тыс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шығы</a:t>
                      </a:r>
                      <a:r>
                        <a:rPr lang="kk-KZ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ндар</a:t>
                      </a:r>
                      <a:r>
                        <a:rPr lang="kk-K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800" u="none" strike="noStrike" dirty="0">
                          <a:effectLst/>
                        </a:rPr>
                        <a:t>Расходы вне плана </a:t>
                      </a:r>
                    </a:p>
                    <a:p>
                      <a:pPr algn="ctr" rtl="0" fontAlgn="ctr"/>
                      <a:r>
                        <a:rPr lang="ru-RU" sz="1800" u="none" strike="noStrike" dirty="0">
                          <a:effectLst/>
                        </a:rPr>
                        <a:t>по заявлениям работников и подразделений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970372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№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Атауы</a:t>
                      </a:r>
                      <a:r>
                        <a:rPr lang="kk-K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200" u="none" strike="noStrike" dirty="0">
                          <a:effectLst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kk-KZ" sz="105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Сомасы</a:t>
                      </a:r>
                      <a:r>
                        <a:rPr lang="kk-KZ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050" u="none" strike="noStrike" dirty="0">
                          <a:effectLst/>
                        </a:rPr>
                        <a:t>Сумма</a:t>
                      </a:r>
                      <a:r>
                        <a:rPr lang="ru-RU" sz="1200" u="none" strike="noStrike" dirty="0">
                          <a:effectLst/>
                        </a:rPr>
                        <a:t>, </a:t>
                      </a:r>
                      <a:r>
                        <a:rPr lang="ru-RU" sz="1200" u="none" strike="noStrike" dirty="0" err="1">
                          <a:effectLst/>
                        </a:rPr>
                        <a:t>тг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99320063"/>
                  </a:ext>
                </a:extLst>
              </a:tr>
              <a:tr h="259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u="none" strike="noStrike">
                          <a:effectLst/>
                        </a:rPr>
                        <a:t>1</a:t>
                      </a:r>
                      <a:endParaRPr lang="ru-RU" sz="1150" b="0" i="0" u="none" strike="noStrike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Қала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күніне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арналған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спартакиада</a:t>
                      </a:r>
                      <a:r>
                        <a:rPr lang="kk-KZ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 сыйлықақы беру – 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48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адам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Премирование спартакиады ко дню города - 48 человек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u="none" strike="noStrike">
                          <a:effectLst/>
                        </a:rPr>
                        <a:t>420 000</a:t>
                      </a:r>
                      <a:endParaRPr lang="ru-RU" sz="1150" b="0" i="0" u="none" strike="noStrike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4238418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u="none" strike="noStrike">
                          <a:effectLst/>
                        </a:rPr>
                        <a:t>2</a:t>
                      </a:r>
                      <a:endParaRPr lang="ru-RU" sz="1150" b="0" i="0" u="none" strike="noStrike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корпоративтік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зияткерлік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лигасына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қатысқаны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үшін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төлем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6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адам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Оплата за участие в корпоративной интеллектуальной лиге </a:t>
                      </a:r>
                      <a:r>
                        <a:rPr lang="ru-RU" sz="1100" u="none" strike="noStrike" dirty="0" err="1">
                          <a:effectLst/>
                        </a:rPr>
                        <a:t>Igas</a:t>
                      </a:r>
                      <a:r>
                        <a:rPr lang="ru-RU" sz="1100" u="none" strike="noStrike" dirty="0">
                          <a:effectLst/>
                        </a:rPr>
                        <a:t>  – 6 человек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u="none" strike="noStrike" dirty="0">
                          <a:effectLst/>
                        </a:rPr>
                        <a:t>60 000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90015451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u="none" strike="noStrike">
                          <a:effectLst/>
                        </a:rPr>
                        <a:t>3</a:t>
                      </a:r>
                      <a:endParaRPr lang="ru-RU" sz="1150" b="0" i="0" u="none" strike="noStrike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Кәсіподақ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күніне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арналған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шахмат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турниріне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қатысқаны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үшін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сыйлықақы</a:t>
                      </a:r>
                      <a:r>
                        <a:rPr lang="kk-KZ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беру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9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адам</a:t>
                      </a:r>
                      <a:endParaRPr lang="ru-RU" sz="1100" b="1" u="none" strike="noStrike" dirty="0">
                        <a:effectLst/>
                      </a:endParaRPr>
                    </a:p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Премирование за участие в турнире по шахматам к Дню профсоюза  – 9 человека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u="none" strike="noStrike">
                          <a:effectLst/>
                        </a:rPr>
                        <a:t>40 500</a:t>
                      </a:r>
                      <a:endParaRPr lang="ru-RU" sz="1150" b="0" i="0" u="none" strike="noStrike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8292746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u="none" strike="noStrike">
                          <a:effectLst/>
                        </a:rPr>
                        <a:t>4</a:t>
                      </a:r>
                      <a:endParaRPr lang="ru-RU" sz="1150" b="0" i="0" u="none" strike="noStrike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Астана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қаласының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коммуналдық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кәсіпорындары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арасындағы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қалалық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спартакиададағы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жүлделі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орындар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үшін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сыйлықақы</a:t>
                      </a:r>
                      <a:r>
                        <a:rPr lang="kk-KZ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беру 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-32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адам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Премирование за призовые места в городской спартакиаде среди коммунальных предприятий города Астаны  – 32 человека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u="none" strike="noStrike">
                          <a:effectLst/>
                        </a:rPr>
                        <a:t>576 000</a:t>
                      </a:r>
                      <a:endParaRPr lang="ru-RU" sz="1150" b="0" i="0" u="none" strike="noStrike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4235463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u="none" strike="noStrike">
                          <a:effectLst/>
                        </a:rPr>
                        <a:t>5</a:t>
                      </a:r>
                      <a:endParaRPr lang="ru-RU" sz="1150" b="0" i="0" u="none" strike="noStrike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Qazaqwa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Quiz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зияткерлік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байқауында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орын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алғаны</a:t>
                      </a:r>
                      <a:r>
                        <a:rPr lang="kk-KZ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үшін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сыйлықақы</a:t>
                      </a:r>
                      <a:r>
                        <a:rPr lang="kk-KZ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беру 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адам</a:t>
                      </a:r>
                      <a:endParaRPr lang="ru-RU" sz="1100" b="1" u="none" strike="noStrike" dirty="0">
                        <a:effectLst/>
                      </a:endParaRPr>
                    </a:p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Премирование за 1 место в интеллектуальном конкурсе </a:t>
                      </a:r>
                      <a:r>
                        <a:rPr lang="ru-RU" sz="1100" u="none" strike="noStrike" dirty="0" err="1">
                          <a:effectLst/>
                        </a:rPr>
                        <a:t>Qazaqwa</a:t>
                      </a:r>
                      <a:r>
                        <a:rPr lang="ru-RU" sz="1100" u="none" strike="noStrike" dirty="0">
                          <a:effectLst/>
                        </a:rPr>
                        <a:t> </a:t>
                      </a:r>
                      <a:r>
                        <a:rPr lang="ru-RU" sz="1100" u="none" strike="noStrike" dirty="0" err="1">
                          <a:effectLst/>
                        </a:rPr>
                        <a:t>Quiz</a:t>
                      </a:r>
                      <a:r>
                        <a:rPr lang="ru-RU" sz="1100" u="none" strike="noStrike" dirty="0">
                          <a:effectLst/>
                        </a:rPr>
                        <a:t> – 7 человек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u="none" strike="noStrike">
                          <a:effectLst/>
                        </a:rPr>
                        <a:t>126 000</a:t>
                      </a:r>
                      <a:endParaRPr lang="ru-RU" sz="1150" b="0" i="0" u="none" strike="noStrike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50580925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u="none" strike="noStrike">
                          <a:effectLst/>
                        </a:rPr>
                        <a:t>6</a:t>
                      </a:r>
                      <a:endParaRPr lang="ru-RU" sz="1150" b="0" i="0" u="none" strike="noStrike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Қазақэнерго</a:t>
                      </a:r>
                      <a:r>
                        <a:rPr lang="kk-KZ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кәсіподақ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 ҚБ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атынан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марапаттарға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ие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болған</a:t>
                      </a:r>
                      <a:r>
                        <a:rPr lang="kk-KZ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дарды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Энергетиктер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күніне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сыйлықақы</a:t>
                      </a:r>
                      <a:r>
                        <a:rPr lang="kk-KZ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беру </a:t>
                      </a:r>
                      <a:r>
                        <a:rPr lang="ru-RU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-20 </a:t>
                      </a:r>
                      <a:r>
                        <a:rPr lang="ru-RU" sz="11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адам</a:t>
                      </a:r>
                      <a:endParaRPr lang="ru-RU" sz="11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 fontAlgn="ctr"/>
                      <a:r>
                        <a:rPr lang="ru-RU" sz="1100" u="none" strike="noStrike" dirty="0">
                          <a:effectLst/>
                        </a:rPr>
                        <a:t>Премирование ко Дню Энергетика, получивших награды от имени ОО "</a:t>
                      </a:r>
                      <a:r>
                        <a:rPr lang="ru-RU" sz="1100" u="none" strike="noStrike" dirty="0" err="1">
                          <a:effectLst/>
                        </a:rPr>
                        <a:t>Казахэнергопрофсоюз</a:t>
                      </a:r>
                      <a:r>
                        <a:rPr lang="ru-RU" sz="1100" u="none" strike="noStrike" dirty="0">
                          <a:effectLst/>
                        </a:rPr>
                        <a:t>" - 20 человек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u="none" strike="noStrike">
                          <a:effectLst/>
                        </a:rPr>
                        <a:t>294 500</a:t>
                      </a:r>
                      <a:endParaRPr lang="ru-RU" sz="1150" b="0" i="0" u="none" strike="noStrike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474214850"/>
                  </a:ext>
                </a:extLst>
              </a:tr>
              <a:tr h="259080">
                <a:tc gridSpan="2">
                  <a:txBody>
                    <a:bodyPr/>
                    <a:lstStyle/>
                    <a:p>
                      <a:pPr algn="r" rtl="0" fontAlgn="ctr"/>
                      <a:r>
                        <a:rPr lang="kk-KZ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Барлығы</a:t>
                      </a:r>
                      <a:r>
                        <a:rPr lang="kk-KZ" sz="1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ru-RU" sz="1200" b="0" u="none" strike="noStrike" dirty="0">
                          <a:effectLst/>
                        </a:rPr>
                        <a:t>Итого</a:t>
                      </a:r>
                      <a:r>
                        <a:rPr lang="ru-RU" sz="1150" b="0" u="none" strike="noStrike" dirty="0">
                          <a:effectLst/>
                        </a:rPr>
                        <a:t>:</a:t>
                      </a:r>
                      <a:endParaRPr lang="ru-RU" sz="1150" b="0" i="0" u="none" strike="noStrike" dirty="0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T="762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50" b="1" u="none" strike="noStrike" dirty="0">
                          <a:effectLst/>
                        </a:rPr>
                        <a:t>1 517 000</a:t>
                      </a:r>
                      <a:endParaRPr lang="ru-RU" sz="1150" b="1" i="0" u="none" strike="noStrike" dirty="0">
                        <a:solidFill>
                          <a:srgbClr val="000000"/>
                        </a:solidFill>
                        <a:effectLst/>
                        <a:latin typeface="Montserrat SemiBold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7290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849570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970</Words>
  <Application>Microsoft Office PowerPoint</Application>
  <PresentationFormat>Широкоэкранный</PresentationFormat>
  <Paragraphs>175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Montserrat SemiBold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SLC2</dc:creator>
  <cp:lastModifiedBy>ASUS</cp:lastModifiedBy>
  <cp:revision>49</cp:revision>
  <dcterms:created xsi:type="dcterms:W3CDTF">2023-01-16T01:53:22Z</dcterms:created>
  <dcterms:modified xsi:type="dcterms:W3CDTF">2024-03-12T07:04:28Z</dcterms:modified>
</cp:coreProperties>
</file>