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816" r:id="rId2"/>
    <p:sldMasterId id="2147483828" r:id="rId3"/>
    <p:sldMasterId id="2147483840" r:id="rId4"/>
  </p:sldMasterIdLst>
  <p:notesMasterIdLst>
    <p:notesMasterId r:id="rId42"/>
  </p:notesMasterIdLst>
  <p:sldIdLst>
    <p:sldId id="256" r:id="rId5"/>
    <p:sldId id="259" r:id="rId6"/>
    <p:sldId id="342" r:id="rId7"/>
    <p:sldId id="341" r:id="rId8"/>
    <p:sldId id="343" r:id="rId9"/>
    <p:sldId id="345" r:id="rId10"/>
    <p:sldId id="346" r:id="rId11"/>
    <p:sldId id="603" r:id="rId12"/>
    <p:sldId id="351" r:id="rId13"/>
    <p:sldId id="606" r:id="rId14"/>
    <p:sldId id="607" r:id="rId15"/>
    <p:sldId id="608" r:id="rId16"/>
    <p:sldId id="609" r:id="rId17"/>
    <p:sldId id="610" r:id="rId18"/>
    <p:sldId id="368" r:id="rId19"/>
    <p:sldId id="604" r:id="rId20"/>
    <p:sldId id="377" r:id="rId21"/>
    <p:sldId id="358" r:id="rId22"/>
    <p:sldId id="296" r:id="rId23"/>
    <p:sldId id="362" r:id="rId24"/>
    <p:sldId id="333" r:id="rId25"/>
    <p:sldId id="339" r:id="rId26"/>
    <p:sldId id="309" r:id="rId27"/>
    <p:sldId id="373" r:id="rId28"/>
    <p:sldId id="335" r:id="rId29"/>
    <p:sldId id="340" r:id="rId30"/>
    <p:sldId id="268" r:id="rId31"/>
    <p:sldId id="314" r:id="rId32"/>
    <p:sldId id="602" r:id="rId33"/>
    <p:sldId id="363" r:id="rId34"/>
    <p:sldId id="316" r:id="rId35"/>
    <p:sldId id="311" r:id="rId36"/>
    <p:sldId id="305" r:id="rId37"/>
    <p:sldId id="289" r:id="rId38"/>
    <p:sldId id="364" r:id="rId39"/>
    <p:sldId id="312" r:id="rId40"/>
    <p:sldId id="359" r:id="rId4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5" autoAdjust="0"/>
    <p:restoredTop sz="94660"/>
  </p:normalViewPr>
  <p:slideViewPr>
    <p:cSldViewPr>
      <p:cViewPr varScale="1">
        <p:scale>
          <a:sx n="101" d="100"/>
          <a:sy n="101" d="100"/>
        </p:scale>
        <p:origin x="191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'фин рез (2)'!$B$6</c:f>
              <c:strCache>
                <c:ptCount val="1"/>
                <c:pt idx="0">
                  <c:v>факт 2024г.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37D-48C0-B91F-DFE1D1DDBBBE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37D-48C0-B91F-DFE1D1DDBBBE}"/>
              </c:ext>
            </c:extLst>
          </c:dPt>
          <c:dLbls>
            <c:dLbl>
              <c:idx val="0"/>
              <c:layout>
                <c:manualLayout>
                  <c:x val="-2.3668639053254437E-2"/>
                  <c:y val="-1.5712685156496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7D-48C0-B91F-DFE1D1DDBBBE}"/>
                </c:ext>
              </c:extLst>
            </c:dLbl>
            <c:dLbl>
              <c:idx val="1"/>
              <c:layout>
                <c:manualLayout>
                  <c:x val="-3.9447731755424065E-3"/>
                  <c:y val="-2.6936031696851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7D-48C0-B91F-DFE1D1DDBBBE}"/>
                </c:ext>
              </c:extLst>
            </c:dLbl>
            <c:dLbl>
              <c:idx val="2"/>
              <c:layout>
                <c:manualLayout>
                  <c:x val="-1.3806706114398494E-2"/>
                  <c:y val="-2.4691362388780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7D-48C0-B91F-DFE1D1DDBB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'фин рез (2)'!$A$7:$A$9</c:f>
              <c:strCache>
                <c:ptCount val="3"/>
                <c:pt idx="0">
                  <c:v>Доходы, млн. тенге</c:v>
                </c:pt>
                <c:pt idx="1">
                  <c:v>Расходы, млн. тенге</c:v>
                </c:pt>
                <c:pt idx="2">
                  <c:v>Убыток, млн. тенге</c:v>
                </c:pt>
              </c:strCache>
            </c:strRef>
          </c:cat>
          <c:val>
            <c:numRef>
              <c:f>'фин рез (2)'!$B$7:$B$9</c:f>
              <c:numCache>
                <c:formatCode>#\ ##0.0</c:formatCode>
                <c:ptCount val="3"/>
                <c:pt idx="0">
                  <c:v>32306.933000000001</c:v>
                </c:pt>
                <c:pt idx="1">
                  <c:v>32571.487000000001</c:v>
                </c:pt>
                <c:pt idx="2">
                  <c:v>-264.55400000000009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7D-48C0-B91F-DFE1D1DDBBBE}"/>
            </c:ext>
          </c:extLst>
        </c:ser>
        <c:ser>
          <c:idx val="1"/>
          <c:order val="1"/>
          <c:tx>
            <c:strRef>
              <c:f>'фин рез (2)'!$C$6</c:f>
              <c:strCache>
                <c:ptCount val="1"/>
                <c:pt idx="0">
                  <c:v>факт 2025г.  (ожид)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D37D-48C0-B91F-DFE1D1DDBBBE}"/>
              </c:ext>
            </c:extLst>
          </c:dPt>
          <c:dLbls>
            <c:dLbl>
              <c:idx val="0"/>
              <c:layout>
                <c:manualLayout>
                  <c:x val="5.9171597633135729E-3"/>
                  <c:y val="-1.1223346540354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37D-48C0-B91F-DFE1D1DDBBBE}"/>
                </c:ext>
              </c:extLst>
            </c:dLbl>
            <c:dLbl>
              <c:idx val="1"/>
              <c:layout>
                <c:manualLayout>
                  <c:x val="4.5364891518737675E-2"/>
                  <c:y val="-1.1223346540354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37D-48C0-B91F-DFE1D1DDBBBE}"/>
                </c:ext>
              </c:extLst>
            </c:dLbl>
            <c:dLbl>
              <c:idx val="2"/>
              <c:layout>
                <c:manualLayout>
                  <c:x val="1.9317011905021279E-2"/>
                  <c:y val="9.8960882873010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7D-48C0-B91F-DFE1D1DDBB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'фин рез (2)'!$A$7:$A$9</c:f>
              <c:strCache>
                <c:ptCount val="3"/>
                <c:pt idx="0">
                  <c:v>Доходы, млн. тенге</c:v>
                </c:pt>
                <c:pt idx="1">
                  <c:v>Расходы, млн. тенге</c:v>
                </c:pt>
                <c:pt idx="2">
                  <c:v>Убыток, млн. тенге</c:v>
                </c:pt>
              </c:strCache>
            </c:strRef>
          </c:cat>
          <c:val>
            <c:numRef>
              <c:f>'фин рез (2)'!$C$7:$C$9</c:f>
              <c:numCache>
                <c:formatCode>#\ ##0.0</c:formatCode>
                <c:ptCount val="3"/>
                <c:pt idx="0">
                  <c:v>132316.022</c:v>
                </c:pt>
                <c:pt idx="1">
                  <c:v>143505.34</c:v>
                </c:pt>
                <c:pt idx="2">
                  <c:v>-11189.317999999999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37D-48C0-B91F-DFE1D1DDBB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458387648"/>
        <c:axId val="1458377088"/>
        <c:axId val="305297279"/>
      </c:bar3DChart>
      <c:catAx>
        <c:axId val="1458387648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ID4096"/>
          </a:p>
        </c:txPr>
        <c:crossAx val="1458377088"/>
        <c:crosses val="autoZero"/>
        <c:auto val="1"/>
        <c:lblAlgn val="ctr"/>
        <c:lblOffset val="100"/>
        <c:noMultiLvlLbl val="0"/>
      </c:catAx>
      <c:valAx>
        <c:axId val="1458377088"/>
        <c:scaling>
          <c:orientation val="minMax"/>
          <c:max val="140000"/>
          <c:min val="-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458387648"/>
        <c:crosses val="autoZero"/>
        <c:crossBetween val="between"/>
      </c:valAx>
      <c:serAx>
        <c:axId val="305297279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ID4096"/>
          </a:p>
        </c:txPr>
        <c:crossAx val="1458377088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'полезн отп и НТП'!$C$15</c:f>
              <c:strCache>
                <c:ptCount val="1"/>
                <c:pt idx="0">
                  <c:v>Отпуск в сеть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2087698874660454E-3"/>
                  <c:y val="-6.47249190938511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7B-4B97-ACE8-339F3ABBCEC4}"/>
                </c:ext>
              </c:extLst>
            </c:dLbl>
            <c:dLbl>
              <c:idx val="2"/>
              <c:layout>
                <c:manualLayout>
                  <c:x val="0"/>
                  <c:y val="-8.62998921251352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7B-4B97-ACE8-339F3ABBCE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latin typeface="Times New Roman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'полезн отп и НТП'!$B$16:$B$18</c:f>
              <c:strCache>
                <c:ptCount val="3"/>
                <c:pt idx="0">
                  <c:v>факт 2024г</c:v>
                </c:pt>
                <c:pt idx="1">
                  <c:v>Утверждено ДКРЕМ</c:v>
                </c:pt>
                <c:pt idx="2">
                  <c:v>факт 2025г</c:v>
                </c:pt>
              </c:strCache>
            </c:strRef>
          </c:cat>
          <c:val>
            <c:numRef>
              <c:f>'полезн отп и НТП'!$C$16:$C$18</c:f>
              <c:numCache>
                <c:formatCode>#,##0</c:formatCode>
                <c:ptCount val="3"/>
                <c:pt idx="0">
                  <c:v>5167513.8689999981</c:v>
                </c:pt>
                <c:pt idx="1">
                  <c:v>5204458.7119999994</c:v>
                </c:pt>
                <c:pt idx="2">
                  <c:v>5451841.9740000004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7B-4B97-ACE8-339F3ABBCEC4}"/>
            </c:ext>
          </c:extLst>
        </c:ser>
        <c:ser>
          <c:idx val="1"/>
          <c:order val="1"/>
          <c:tx>
            <c:strRef>
              <c:f>'полезн отп и НТП'!$D$15</c:f>
              <c:strCache>
                <c:ptCount val="1"/>
                <c:pt idx="0">
                  <c:v>Полезный отпуск электроэнергии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0357004268529298E-2"/>
                  <c:y val="-2.15749730312837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7B-4B97-ACE8-339F3ABBCEC4}"/>
                </c:ext>
              </c:extLst>
            </c:dLbl>
            <c:dLbl>
              <c:idx val="1"/>
              <c:layout>
                <c:manualLayout>
                  <c:x val="4.65657741559953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7B-4B97-ACE8-339F3ABBCEC4}"/>
                </c:ext>
              </c:extLst>
            </c:dLbl>
            <c:dLbl>
              <c:idx val="2"/>
              <c:layout>
                <c:manualLayout>
                  <c:x val="4.19090745205162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7B-4B97-ACE8-339F3ABBCE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latin typeface="Times New Roman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'полезн отп и НТП'!$B$16:$B$18</c:f>
              <c:strCache>
                <c:ptCount val="3"/>
                <c:pt idx="0">
                  <c:v>факт 2024г</c:v>
                </c:pt>
                <c:pt idx="1">
                  <c:v>Утверждено ДКРЕМ</c:v>
                </c:pt>
                <c:pt idx="2">
                  <c:v>факт 2025г</c:v>
                </c:pt>
              </c:strCache>
            </c:strRef>
          </c:cat>
          <c:val>
            <c:numRef>
              <c:f>'полезн отп и НТП'!$D$16:$D$18</c:f>
              <c:numCache>
                <c:formatCode>#,##0</c:formatCode>
                <c:ptCount val="3"/>
                <c:pt idx="0">
                  <c:v>4652402.0809999974</c:v>
                </c:pt>
                <c:pt idx="1">
                  <c:v>4690475.9689999996</c:v>
                </c:pt>
                <c:pt idx="2">
                  <c:v>4914730.665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A7B-4B97-ACE8-339F3ABBCEC4}"/>
            </c:ext>
          </c:extLst>
        </c:ser>
        <c:ser>
          <c:idx val="2"/>
          <c:order val="2"/>
          <c:tx>
            <c:strRef>
              <c:f>'полезн отп и НТП'!$E$15</c:f>
              <c:strCache>
                <c:ptCount val="1"/>
                <c:pt idx="0">
                  <c:v>Нормативные потери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939464493597205E-2"/>
                  <c:y val="7.910732059352228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A7B-4B97-ACE8-339F3ABBCEC4}"/>
                </c:ext>
              </c:extLst>
            </c:dLbl>
            <c:dLbl>
              <c:idx val="1"/>
              <c:layout>
                <c:manualLayout>
                  <c:x val="3.2596041909196738E-2"/>
                  <c:y val="-6.47249190938511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A7B-4B97-ACE8-339F3ABBCEC4}"/>
                </c:ext>
              </c:extLst>
            </c:dLbl>
            <c:dLbl>
              <c:idx val="2"/>
              <c:layout>
                <c:manualLayout>
                  <c:x val="3.570042685292988E-2"/>
                  <c:y val="-6.47249190938511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A7B-4B97-ACE8-339F3ABBCE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latin typeface="Times New Roman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'полезн отп и НТП'!$B$16:$B$18</c:f>
              <c:strCache>
                <c:ptCount val="3"/>
                <c:pt idx="0">
                  <c:v>факт 2024г</c:v>
                </c:pt>
                <c:pt idx="1">
                  <c:v>Утверждено ДКРЕМ</c:v>
                </c:pt>
                <c:pt idx="2">
                  <c:v>факт 2025г</c:v>
                </c:pt>
              </c:strCache>
            </c:strRef>
          </c:cat>
          <c:val>
            <c:numRef>
              <c:f>'полезн отп и НТП'!$E$16:$E$18</c:f>
              <c:numCache>
                <c:formatCode>#,##0</c:formatCode>
                <c:ptCount val="3"/>
                <c:pt idx="0">
                  <c:v>511566.587</c:v>
                </c:pt>
                <c:pt idx="1">
                  <c:v>510086</c:v>
                </c:pt>
                <c:pt idx="2">
                  <c:v>533674.61300000001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A7B-4B97-ACE8-339F3ABBCEC4}"/>
            </c:ext>
          </c:extLst>
        </c:ser>
        <c:ser>
          <c:idx val="3"/>
          <c:order val="3"/>
          <c:tx>
            <c:strRef>
              <c:f>'полезн отп и НТП'!$F$15</c:f>
              <c:strCache>
                <c:ptCount val="1"/>
                <c:pt idx="0">
                  <c:v>Потребление на хозяйственные нужды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8350795498641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A7B-4B97-ACE8-339F3ABBCEC4}"/>
                </c:ext>
              </c:extLst>
            </c:dLbl>
            <c:dLbl>
              <c:idx val="1"/>
              <c:layout>
                <c:manualLayout>
                  <c:x val="1.707411719053162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A7B-4B97-ACE8-339F3ABBCEC4}"/>
                </c:ext>
              </c:extLst>
            </c:dLbl>
            <c:dLbl>
              <c:idx val="2"/>
              <c:layout>
                <c:manualLayout>
                  <c:x val="1.86263096623982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A7B-4B97-ACE8-339F3ABBCE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latin typeface="Times New Roman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'полезн отп и НТП'!$B$16:$B$18</c:f>
              <c:strCache>
                <c:ptCount val="3"/>
                <c:pt idx="0">
                  <c:v>факт 2024г</c:v>
                </c:pt>
                <c:pt idx="1">
                  <c:v>Утверждено ДКРЕМ</c:v>
                </c:pt>
                <c:pt idx="2">
                  <c:v>факт 2025г</c:v>
                </c:pt>
              </c:strCache>
            </c:strRef>
          </c:cat>
          <c:val>
            <c:numRef>
              <c:f>'полезн отп и НТП'!$F$16:$F$18</c:f>
              <c:numCache>
                <c:formatCode>#,##0</c:formatCode>
                <c:ptCount val="3"/>
                <c:pt idx="0">
                  <c:v>3545.201</c:v>
                </c:pt>
                <c:pt idx="1">
                  <c:v>3896.742999999999</c:v>
                </c:pt>
                <c:pt idx="2">
                  <c:v>3436.6960000000004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A7B-4B97-ACE8-339F3ABBCE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7445504"/>
        <c:axId val="47447040"/>
        <c:axId val="0"/>
      </c:bar3DChart>
      <c:catAx>
        <c:axId val="47445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447040"/>
        <c:crosses val="autoZero"/>
        <c:auto val="1"/>
        <c:lblAlgn val="ctr"/>
        <c:lblOffset val="100"/>
        <c:noMultiLvlLbl val="0"/>
      </c:catAx>
      <c:valAx>
        <c:axId val="4744704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47445504"/>
        <c:crosses val="autoZero"/>
        <c:crossBetween val="between"/>
        <c:majorUnit val="1000000"/>
      </c:valAx>
      <c:dTable>
        <c:showHorzBorder val="1"/>
        <c:showVertBorder val="1"/>
        <c:showOutline val="1"/>
        <c:showKeys val="0"/>
      </c:dTable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цена покупки электроэнергии у Единого закупщика (РФЦ) </a:t>
            </a:r>
          </a:p>
          <a:p>
            <a:pPr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компенсации нормативно-технических потерь за 2025 год</a:t>
            </a:r>
          </a:p>
        </c:rich>
      </c:tx>
      <c:layout>
        <c:manualLayout>
          <c:xMode val="edge"/>
          <c:yMode val="edge"/>
          <c:x val="0.1211377245508982"/>
          <c:y val="2.1419012381144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'цена НТП (2)'!$B$3</c:f>
              <c:strCache>
                <c:ptCount val="1"/>
                <c:pt idx="0">
                  <c:v>утверждено в тарифе, тенге/кВтч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FB-4AD5-A46F-1A2DA75D97E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FB-4AD5-A46F-1A2DA75D97E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FB-4AD5-A46F-1A2DA75D97E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FB-4AD5-A46F-1A2DA75D97E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FB-4AD5-A46F-1A2DA75D97E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FB-4AD5-A46F-1A2DA75D97E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FB-4AD5-A46F-1A2DA75D97E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FB-4AD5-A46F-1A2DA75D97E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FB-4AD5-A46F-1A2DA75D97E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FB-4AD5-A46F-1A2DA75D97E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FB-4AD5-A46F-1A2DA75D97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'цена НТП (2)'!$A$4:$A$15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'цена НТП (2)'!$B$4:$B$15</c:f>
              <c:numCache>
                <c:formatCode>0.00</c:formatCode>
                <c:ptCount val="12"/>
                <c:pt idx="0">
                  <c:v>19.260000000000002</c:v>
                </c:pt>
                <c:pt idx="1">
                  <c:v>19.260000000000002</c:v>
                </c:pt>
                <c:pt idx="2">
                  <c:v>19.260000000000002</c:v>
                </c:pt>
                <c:pt idx="3">
                  <c:v>19.260000000000002</c:v>
                </c:pt>
                <c:pt idx="4">
                  <c:v>19.260000000000002</c:v>
                </c:pt>
                <c:pt idx="5">
                  <c:v>19.260000000000002</c:v>
                </c:pt>
                <c:pt idx="6">
                  <c:v>19.260000000000002</c:v>
                </c:pt>
                <c:pt idx="7">
                  <c:v>19.260000000000002</c:v>
                </c:pt>
                <c:pt idx="8">
                  <c:v>19.260000000000002</c:v>
                </c:pt>
                <c:pt idx="9">
                  <c:v>19.260000000000002</c:v>
                </c:pt>
                <c:pt idx="10">
                  <c:v>19.260000000000002</c:v>
                </c:pt>
                <c:pt idx="11">
                  <c:v>19.260000000000002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CFB-4AD5-A46F-1A2DA75D97E3}"/>
            </c:ext>
          </c:extLst>
        </c:ser>
        <c:ser>
          <c:idx val="1"/>
          <c:order val="1"/>
          <c:tx>
            <c:strRef>
              <c:f>'цена НТП (2)'!$C$3</c:f>
              <c:strCache>
                <c:ptCount val="1"/>
                <c:pt idx="0">
                  <c:v>согласно протокола, тенге/кВтч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CFB-4AD5-A46F-1A2DA75D97E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CFB-4AD5-A46F-1A2DA75D97E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CFB-4AD5-A46F-1A2DA75D97E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CFB-4AD5-A46F-1A2DA75D97E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CFB-4AD5-A46F-1A2DA75D97E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CFB-4AD5-A46F-1A2DA75D97E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CFB-4AD5-A46F-1A2DA75D97E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CFB-4AD5-A46F-1A2DA75D97E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CFB-4AD5-A46F-1A2DA75D97E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CFB-4AD5-A46F-1A2DA75D97E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CFB-4AD5-A46F-1A2DA75D97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'цена НТП (2)'!$A$4:$A$15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'цена НТП (2)'!$C$4:$C$15</c:f>
              <c:numCache>
                <c:formatCode>0.00</c:formatCode>
                <c:ptCount val="12"/>
                <c:pt idx="0">
                  <c:v>24.68</c:v>
                </c:pt>
                <c:pt idx="1">
                  <c:v>24.68</c:v>
                </c:pt>
                <c:pt idx="2">
                  <c:v>24.68</c:v>
                </c:pt>
                <c:pt idx="3">
                  <c:v>24.68</c:v>
                </c:pt>
                <c:pt idx="4">
                  <c:v>24.68</c:v>
                </c:pt>
                <c:pt idx="5">
                  <c:v>24.68</c:v>
                </c:pt>
                <c:pt idx="6">
                  <c:v>24.68</c:v>
                </c:pt>
                <c:pt idx="7">
                  <c:v>24.68</c:v>
                </c:pt>
                <c:pt idx="8">
                  <c:v>24.68</c:v>
                </c:pt>
                <c:pt idx="9">
                  <c:v>24.68</c:v>
                </c:pt>
                <c:pt idx="10">
                  <c:v>24.68</c:v>
                </c:pt>
                <c:pt idx="11">
                  <c:v>24.68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2CFB-4AD5-A46F-1A2DA75D97E3}"/>
            </c:ext>
          </c:extLst>
        </c:ser>
        <c:ser>
          <c:idx val="2"/>
          <c:order val="2"/>
          <c:tx>
            <c:strRef>
              <c:f>'цена НТП (2)'!$D$3</c:f>
              <c:strCache>
                <c:ptCount val="1"/>
                <c:pt idx="0">
                  <c:v>фактическая цена, тенге/кВтч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8.9820359281437126E-2"/>
                  <c:y val="-3.2128518571717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CFB-4AD5-A46F-1A2DA75D97E3}"/>
                </c:ext>
              </c:extLst>
            </c:dLbl>
            <c:dLbl>
              <c:idx val="2"/>
              <c:layout>
                <c:manualLayout>
                  <c:x val="-4.790419161676647E-2"/>
                  <c:y val="-5.7117366349719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CFB-4AD5-A46F-1A2DA75D97E3}"/>
                </c:ext>
              </c:extLst>
            </c:dLbl>
            <c:dLbl>
              <c:idx val="3"/>
              <c:layout>
                <c:manualLayout>
                  <c:x val="-3.9920159680638719E-3"/>
                  <c:y val="-2.141901238114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CFB-4AD5-A46F-1A2DA75D97E3}"/>
                </c:ext>
              </c:extLst>
            </c:dLbl>
            <c:dLbl>
              <c:idx val="8"/>
              <c:layout>
                <c:manualLayout>
                  <c:x val="0"/>
                  <c:y val="-1.4279341587429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CFB-4AD5-A46F-1A2DA75D97E3}"/>
                </c:ext>
              </c:extLst>
            </c:dLbl>
            <c:dLbl>
              <c:idx val="9"/>
              <c:layout>
                <c:manualLayout>
                  <c:x val="-3.9920159680638719E-3"/>
                  <c:y val="2.8558683174859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CFB-4AD5-A46F-1A2DA75D97E3}"/>
                </c:ext>
              </c:extLst>
            </c:dLbl>
            <c:dLbl>
              <c:idx val="11"/>
              <c:layout>
                <c:manualLayout>
                  <c:x val="0"/>
                  <c:y val="-3.2128518571717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CFB-4AD5-A46F-1A2DA75D97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'цена НТП (2)'!$A$4:$A$15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'цена НТП (2)'!$D$4:$D$15</c:f>
              <c:numCache>
                <c:formatCode>0.00</c:formatCode>
                <c:ptCount val="12"/>
                <c:pt idx="0">
                  <c:v>16.5</c:v>
                </c:pt>
                <c:pt idx="1">
                  <c:v>25.49</c:v>
                </c:pt>
                <c:pt idx="2">
                  <c:v>25.13</c:v>
                </c:pt>
                <c:pt idx="3">
                  <c:v>27.15</c:v>
                </c:pt>
                <c:pt idx="4">
                  <c:v>25.62</c:v>
                </c:pt>
                <c:pt idx="5">
                  <c:v>27.38</c:v>
                </c:pt>
                <c:pt idx="6">
                  <c:v>31.28</c:v>
                </c:pt>
                <c:pt idx="7">
                  <c:v>34.520000000000003</c:v>
                </c:pt>
                <c:pt idx="8">
                  <c:v>31.48</c:v>
                </c:pt>
                <c:pt idx="9">
                  <c:v>30.16</c:v>
                </c:pt>
                <c:pt idx="10">
                  <c:v>31.17</c:v>
                </c:pt>
                <c:pt idx="11">
                  <c:v>27.08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2CFB-4AD5-A46F-1A2DA75D97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9094688"/>
        <c:axId val="1239090848"/>
      </c:lineChart>
      <c:catAx>
        <c:axId val="123909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239090848"/>
        <c:crosses val="autoZero"/>
        <c:auto val="1"/>
        <c:lblAlgn val="ctr"/>
        <c:lblOffset val="100"/>
        <c:noMultiLvlLbl val="0"/>
      </c:catAx>
      <c:valAx>
        <c:axId val="1239090848"/>
        <c:scaling>
          <c:orientation val="minMax"/>
          <c:max val="36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239094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'КР и ТР'!$A$5:$C$5</c:f>
              <c:strCache>
                <c:ptCount val="3"/>
                <c:pt idx="0">
                  <c:v>Факт 2024г</c:v>
                </c:pt>
                <c:pt idx="1">
                  <c:v>Утверждено (план 2025г)</c:v>
                </c:pt>
                <c:pt idx="2">
                  <c:v>Факт 2025г</c:v>
                </c:pt>
              </c:strCache>
            </c:strRef>
          </c:cat>
          <c:val>
            <c:numRef>
              <c:f>'КР и ТР'!$A$6:$C$6</c:f>
              <c:numCache>
                <c:formatCode>#,##0</c:formatCode>
                <c:ptCount val="3"/>
                <c:pt idx="0">
                  <c:v>419547</c:v>
                </c:pt>
                <c:pt idx="1">
                  <c:v>884486</c:v>
                </c:pt>
                <c:pt idx="2">
                  <c:v>893054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2-4505-A3C9-75F83704E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9343743"/>
        <c:axId val="759331679"/>
      </c:barChart>
      <c:catAx>
        <c:axId val="759343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ID4096"/>
          </a:p>
        </c:txPr>
        <c:crossAx val="759331679"/>
        <c:crosses val="autoZero"/>
        <c:auto val="1"/>
        <c:lblAlgn val="ctr"/>
        <c:lblOffset val="100"/>
        <c:noMultiLvlLbl val="0"/>
      </c:catAx>
      <c:valAx>
        <c:axId val="759331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759343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'ПП 25-26'!$A$2</c:f>
              <c:strCache>
                <c:ptCount val="1"/>
                <c:pt idx="0">
                  <c:v>Нормативные потери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9368433901109199E-3"/>
                  <c:y val="-2.1378100534726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68F-4ABB-B4E0-95461839BA87}"/>
                </c:ext>
              </c:extLst>
            </c:dLbl>
            <c:dLbl>
              <c:idx val="1"/>
              <c:layout>
                <c:manualLayout>
                  <c:x val="-4.9368433901109199E-3"/>
                  <c:y val="-1.8705837967885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8F-4ABB-B4E0-95461839BA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'ПП 25-26'!$B$1:$C$1</c:f>
              <c:strCache>
                <c:ptCount val="2"/>
                <c:pt idx="0">
                  <c:v>Утверждено ДКРЕМ на 2025г</c:v>
                </c:pt>
                <c:pt idx="1">
                  <c:v>Утверждено ДКРЕМ на 2026г</c:v>
                </c:pt>
              </c:strCache>
            </c:strRef>
          </c:cat>
          <c:val>
            <c:numRef>
              <c:f>'ПП 25-26'!$B$2:$C$2</c:f>
              <c:numCache>
                <c:formatCode>#,##0</c:formatCode>
                <c:ptCount val="2"/>
                <c:pt idx="0">
                  <c:v>510086</c:v>
                </c:pt>
                <c:pt idx="1">
                  <c:v>529108.87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8F-4ABB-B4E0-95461839BA87}"/>
            </c:ext>
          </c:extLst>
        </c:ser>
        <c:ser>
          <c:idx val="1"/>
          <c:order val="1"/>
          <c:tx>
            <c:strRef>
              <c:f>'ПП 25-26'!$A$3</c:f>
              <c:strCache>
                <c:ptCount val="1"/>
                <c:pt idx="0">
                  <c:v>Потребление на хозяйственные нужды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684216950554658E-2"/>
                  <c:y val="-1.6033575401044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68F-4ABB-B4E0-95461839BA87}"/>
                </c:ext>
              </c:extLst>
            </c:dLbl>
            <c:dLbl>
              <c:idx val="1"/>
              <c:layout>
                <c:manualLayout>
                  <c:x val="1.4810530170332637E-2"/>
                  <c:y val="-1.6033575401044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68F-4ABB-B4E0-95461839BA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'ПП 25-26'!$B$1:$C$1</c:f>
              <c:strCache>
                <c:ptCount val="2"/>
                <c:pt idx="0">
                  <c:v>Утверждено ДКРЕМ на 2025г</c:v>
                </c:pt>
                <c:pt idx="1">
                  <c:v>Утверждено ДКРЕМ на 2026г</c:v>
                </c:pt>
              </c:strCache>
            </c:strRef>
          </c:cat>
          <c:val>
            <c:numRef>
              <c:f>'ПП 25-26'!$B$3:$C$3</c:f>
              <c:numCache>
                <c:formatCode>#,##0</c:formatCode>
                <c:ptCount val="2"/>
                <c:pt idx="0">
                  <c:v>3896.742999999999</c:v>
                </c:pt>
                <c:pt idx="1">
                  <c:v>3550.7299999999996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8F-4ABB-B4E0-95461839BA87}"/>
            </c:ext>
          </c:extLst>
        </c:ser>
        <c:ser>
          <c:idx val="2"/>
          <c:order val="2"/>
          <c:tx>
            <c:strRef>
              <c:f>'ПП 25-26'!$A$4</c:f>
              <c:strCache>
                <c:ptCount val="1"/>
                <c:pt idx="0">
                  <c:v>Полезный отпуск электроэнергии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645614463370306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68F-4ABB-B4E0-95461839BA87}"/>
                </c:ext>
              </c:extLst>
            </c:dLbl>
            <c:dLbl>
              <c:idx val="1"/>
              <c:layout>
                <c:manualLayout>
                  <c:x val="-9.873686780221839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68F-4ABB-B4E0-95461839BA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'ПП 25-26'!$B$1:$C$1</c:f>
              <c:strCache>
                <c:ptCount val="2"/>
                <c:pt idx="0">
                  <c:v>Утверждено ДКРЕМ на 2025г</c:v>
                </c:pt>
                <c:pt idx="1">
                  <c:v>Утверждено ДКРЕМ на 2026г</c:v>
                </c:pt>
              </c:strCache>
            </c:strRef>
          </c:cat>
          <c:val>
            <c:numRef>
              <c:f>'ПП 25-26'!$B$4:$C$4</c:f>
              <c:numCache>
                <c:formatCode>#,##0</c:formatCode>
                <c:ptCount val="2"/>
                <c:pt idx="0">
                  <c:v>4690475.9689999996</c:v>
                </c:pt>
                <c:pt idx="1">
                  <c:v>4839002.7079999987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8F-4ABB-B4E0-95461839BA87}"/>
            </c:ext>
          </c:extLst>
        </c:ser>
        <c:ser>
          <c:idx val="3"/>
          <c:order val="3"/>
          <c:tx>
            <c:strRef>
              <c:f>'ПП 25-26'!$A$5</c:f>
              <c:strCache>
                <c:ptCount val="1"/>
                <c:pt idx="0">
                  <c:v>Отпуск в сеть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456144633703066E-3"/>
                  <c:y val="-8.01678770052226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8F-4ABB-B4E0-95461839BA87}"/>
                </c:ext>
              </c:extLst>
            </c:dLbl>
            <c:dLbl>
              <c:idx val="1"/>
              <c:layout>
                <c:manualLayout>
                  <c:x val="1.6456144633703066E-3"/>
                  <c:y val="-8.01678770052226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68F-4ABB-B4E0-95461839BA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'ПП 25-26'!$B$1:$C$1</c:f>
              <c:strCache>
                <c:ptCount val="2"/>
                <c:pt idx="0">
                  <c:v>Утверждено ДКРЕМ на 2025г</c:v>
                </c:pt>
                <c:pt idx="1">
                  <c:v>Утверждено ДКРЕМ на 2026г</c:v>
                </c:pt>
              </c:strCache>
            </c:strRef>
          </c:cat>
          <c:val>
            <c:numRef>
              <c:f>'ПП 25-26'!$B$5:$C$5</c:f>
              <c:numCache>
                <c:formatCode>#,##0</c:formatCode>
                <c:ptCount val="2"/>
                <c:pt idx="0">
                  <c:v>5204458.7119999994</c:v>
                </c:pt>
                <c:pt idx="1">
                  <c:v>5371662.3079999983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8F-4ABB-B4E0-95461839BA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7039104"/>
        <c:axId val="37049088"/>
        <c:axId val="0"/>
      </c:bar3DChart>
      <c:catAx>
        <c:axId val="37039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7049088"/>
        <c:crosses val="autoZero"/>
        <c:auto val="1"/>
        <c:lblAlgn val="ctr"/>
        <c:lblOffset val="100"/>
        <c:noMultiLvlLbl val="0"/>
      </c:catAx>
      <c:valAx>
        <c:axId val="370490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400">
                    <a:latin typeface="Times New Roman" pitchFamily="18" charset="0"/>
                    <a:cs typeface="Times New Roman" pitchFamily="18" charset="0"/>
                  </a:rPr>
                  <a:t>тыс. кВтч</a:t>
                </a:r>
              </a:p>
            </c:rich>
          </c:tx>
          <c:layout>
            <c:manualLayout>
              <c:xMode val="edge"/>
              <c:yMode val="edge"/>
              <c:x val="0.1432411755705425"/>
              <c:y val="0.32349755643601874"/>
            </c:manualLayout>
          </c:layout>
          <c:overlay val="0"/>
        </c:title>
        <c:numFmt formatCode="#,##0" sourceLinked="1"/>
        <c:majorTickMark val="none"/>
        <c:minorTickMark val="none"/>
        <c:tickLblPos val="nextTo"/>
        <c:crossAx val="37039104"/>
        <c:crosses val="autoZero"/>
        <c:crossBetween val="between"/>
        <c:majorUnit val="1000000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 baseline="0">
                <a:latin typeface="Times New Roman" pitchFamily="18" charset="0"/>
              </a:defRPr>
            </a:pPr>
            <a:endParaRPr lang="LID4096"/>
          </a:p>
        </c:txPr>
      </c:dTable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659" cy="496332"/>
          </a:xfrm>
          <a:prstGeom prst="rect">
            <a:avLst/>
          </a:prstGeom>
        </p:spPr>
        <p:txBody>
          <a:bodyPr vert="horz" lIns="90959" tIns="45481" rIns="90959" bIns="4548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3"/>
            <a:ext cx="2945659" cy="496332"/>
          </a:xfrm>
          <a:prstGeom prst="rect">
            <a:avLst/>
          </a:prstGeom>
        </p:spPr>
        <p:txBody>
          <a:bodyPr vert="horz" lIns="90959" tIns="45481" rIns="90959" bIns="45481" rtlCol="0"/>
          <a:lstStyle>
            <a:lvl1pPr algn="r">
              <a:defRPr sz="1200"/>
            </a:lvl1pPr>
          </a:lstStyle>
          <a:p>
            <a:fld id="{317CC397-1409-4BAD-8551-D2D02BBD3523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59" tIns="45481" rIns="90959" bIns="4548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0959" tIns="45481" rIns="90959" bIns="4548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45659" cy="496332"/>
          </a:xfrm>
          <a:prstGeom prst="rect">
            <a:avLst/>
          </a:prstGeom>
        </p:spPr>
        <p:txBody>
          <a:bodyPr vert="horz" lIns="90959" tIns="45481" rIns="90959" bIns="4548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6"/>
            <a:ext cx="2945659" cy="496332"/>
          </a:xfrm>
          <a:prstGeom prst="rect">
            <a:avLst/>
          </a:prstGeom>
        </p:spPr>
        <p:txBody>
          <a:bodyPr vert="horz" lIns="90959" tIns="45481" rIns="90959" bIns="45481" rtlCol="0" anchor="b"/>
          <a:lstStyle>
            <a:lvl1pPr algn="r">
              <a:defRPr sz="1200"/>
            </a:lvl1pPr>
          </a:lstStyle>
          <a:p>
            <a:fld id="{D5B7516E-F69B-4E8C-88B6-18AC4B3860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93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919">
              <a:defRPr/>
            </a:pPr>
            <a:fld id="{CB75B74C-295E-4C4C-8EAD-DFB3CF5AFE97}" type="slidenum">
              <a:rPr lang="ru-RU">
                <a:solidFill>
                  <a:prstClr val="black"/>
                </a:solidFill>
                <a:latin typeface="Calibri"/>
              </a:rPr>
              <a:pPr defTabSz="909919">
                <a:defRPr/>
              </a:pPr>
              <a:t>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83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5336C-609F-4D36-A46F-73A286EE772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01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7516E-F69B-4E8C-88B6-18AC4B3860A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04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C9946-4590-4009-8FF5-B1EBDA8FC514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27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CF40A-2AF8-4A80-AAB2-874633A33875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48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7129-B7CC-4259-B46E-EFBC38CB7E23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863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244E-8901-4677-BDF3-9A9417F54C65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242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FE33-24BA-4938-AF39-9FABCA81E7D6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28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3F03-0D3C-4B1F-AF00-81B9180A8D82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284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900B-8E48-46B0-9041-0222C6F1D911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949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C909-C48D-44ED-BD55-DBF880337F81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013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589E-0576-43E1-94DA-38F26C7C3A12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834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FB14-7F4E-403C-9639-375148C5D647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222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D0357-81C4-478F-897D-B6C9111B5647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5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973ED-5F27-4842-AF45-6ADF46424C29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808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487C-1CF7-48B3-B1D4-58CC33ADA830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75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7D35-22CE-4237-96CC-17EA81B9B080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464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94ADC-9A32-40CD-AD79-74CB985EF548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965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EA75-9A6F-453A-9C87-8CAA6AD8CDD4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517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97E5-6CE4-47C9-8420-617EE5324855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474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1A8D-D6D3-492D-9C98-2ACCBF6C2202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621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1583-A530-480F-A311-03C73B75AA92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270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5869E-A7DD-41C7-9D60-EA0AEAF07D5B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068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DCA2-EE6A-48ED-9DD3-FF7212DAA2A5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105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0EA8-E51C-4667-B57E-7DDBCD39DB66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1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968B-3E35-42BF-8A25-60AD4F7F4D22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735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3255-965C-4DC4-8743-C4C6A6716ADE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75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C8E3-B22D-4833-B07F-B59D7D2A4EA2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38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23D0-AFA6-4659-A329-2D9A7B61F777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518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CBA7-7591-470E-A2F6-F8E4FA744D3D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298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69E96-BF00-F727-DD97-356C9FF8A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95DE47-F2FF-79F2-087E-4AB48DCE9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B7D4A-1577-E4A2-9754-341DA03DE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2C7B-E404-4202-B054-B147B3FC300C}" type="datetime1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CDB8A7-4F93-49DC-CFBF-C25CBD42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пр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E336F4-AD00-6E45-B521-53E2FD87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C215-78D6-4CBB-A98C-2893856F3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672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EE072-4DEF-E500-27E5-64A91D623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A5D6C6-C051-26CC-618C-8ADB6723F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42707B-49E4-8375-E2A1-A3BCAC6A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1008-EACE-4BD6-AA69-7C497403B207}" type="datetime1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8EBB79-9D31-6D4E-5B68-80416D423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пр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7C62C4-32F8-EFDC-1503-9F4E06B3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C215-78D6-4CBB-A98C-2893856F3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0937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6BC16-ABB5-478C-684E-9D281A475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B88D65-2C59-0A11-F2FD-C504B3457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5D1CF-4C2C-6D03-E72D-423038A4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F2E6-69CB-4D7E-80C1-2C7B4307CDE2}" type="datetime1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19BD06-E353-7ED0-27B1-7ACA01D6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пр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EF6F98-C229-363F-6437-763E81D7C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C215-78D6-4CBB-A98C-2893856F3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773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312FD-4D86-82F8-5BE4-8549A5239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B302AC-0438-E537-90E8-19C548782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E621E6-B141-519F-4CD4-1FFE67A95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1189D7-6816-034C-665C-5D17D1A4F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DA92-9A57-47CA-8360-E59CCD4EF805}" type="datetime1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07D41D-6ECC-071D-10C0-E3EDEC16A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пр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516C3-E70E-5022-F0CE-3CE7EE97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C215-78D6-4CBB-A98C-2893856F3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866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664D0-FFCC-B86D-A80A-A2DEA25E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E43AEE-8A6A-C00C-289F-3A3D53CD1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549681-3765-AE2D-A8DF-45F13ABDD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2C2465-E2C9-24E2-2404-8C90CC67B9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5D512A-429E-79D0-C7B4-79653AC5F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E54780-8E40-E698-1D42-4F1C2052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0B4A-9354-445C-90E2-011BB6ED5F53}" type="datetime1">
              <a:rPr lang="ru-RU" smtClean="0"/>
              <a:t>15.04.2026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131F2A9-CF96-93EA-C43E-9625C4C1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пр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6683EE-AAEA-FF75-31DE-3C268484F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C215-78D6-4CBB-A98C-2893856F3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116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36FAC-0E93-53C4-574D-BD0D3CE0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850DE2-57FB-053B-4D98-016B4547B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8BFE-E997-457A-A588-FBC550AAF983}" type="datetime1">
              <a:rPr lang="ru-RU" smtClean="0"/>
              <a:t>15.04.2026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F7D413-CE2F-8991-2AEA-B9A7D8CB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пр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DFE42D-56DE-BF27-C6AE-55781E743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C215-78D6-4CBB-A98C-2893856F3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86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9E3D-D153-408A-BFA1-F9839ED0955B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3647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677B00A-0309-3E26-B613-6E0C2C635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4EB4-5B7A-457B-8FC2-2CB2C2A8C1AB}" type="datetime1">
              <a:rPr lang="ru-RU" smtClean="0"/>
              <a:t>15.04.2026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46A0DC-B706-AA66-5AA8-79180840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пр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7D5479-6C38-6709-6928-93D76643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C215-78D6-4CBB-A98C-2893856F3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792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94E39-FEE7-C3AF-7B24-0B10BAF0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60F651-812F-AAD4-BC4F-14B7E3D4D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3BB6FC-EBEB-32E1-5D8F-5E374E075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8CAA3B-5360-23E5-C087-04FC59D3B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1CF1-0C88-4611-B201-EDEE5D8D1914}" type="datetime1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766098-54A4-CECD-1B76-FFA72F2AF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пр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F473CF-8CAC-5213-058C-6BAC76F4C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C215-78D6-4CBB-A98C-2893856F3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7478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34DD2-E670-BCD5-DF70-206C6795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8F2010-C17D-FEC2-9AD9-77E925EC0B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3F8B3F-3FE4-1D00-169B-C25AF032F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F235AA-569A-6B24-65F2-B0374FAFC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84B0E-FB7F-40CD-8645-FD9503DC5298}" type="datetime1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693A58-AAE7-895A-0295-9DD63D9C3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пр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1E2EE6-0251-BC8E-CD76-6AE5F2CB3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C215-78D6-4CBB-A98C-2893856F3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446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39A5F-86CF-9BB3-05C9-EA0F235DE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BC7DA4-C712-9744-F868-5F3A19E5B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789625-34C7-AB60-8CED-0869B6B1B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4397-D3AA-4C39-91B0-250999F071F7}" type="datetime1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400D68-970B-E3E3-2E1E-431C1BAAB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пр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3F545A-4ACB-AAD5-D159-F3A718A81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C215-78D6-4CBB-A98C-2893856F3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59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CAB5FD0-45C3-AC00-F12B-4A744AB2BD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0E8452-8D43-31F3-80CA-3DA4D7361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520A3E-3E04-0349-DBEB-3DE15F8F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8DF1-40E3-4865-B33A-55F9FD72B2CB}" type="datetime1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1BE2E-6EA7-5850-F706-BF4E34653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пр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A9E1C7-8AC8-2D70-ED0C-9B691415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C215-78D6-4CBB-A98C-2893856F3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89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A884-5250-4049-8F3B-7A8821A3BB1B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7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2ACA-4746-4AC6-87A6-8806B2CDEF5C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75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BDCD3-9067-482D-B1D5-58A965A4156D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540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4A1F-24AE-4049-8063-18F4658ADA1D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5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B28C-5420-4C0F-B463-1BD3FCF50122}" type="datetime1">
              <a:rPr lang="ru-RU" smtClean="0">
                <a:solidFill>
                  <a:srgbClr val="B4DCFA"/>
                </a:solidFill>
              </a:rPr>
              <a:t>15.04.2026</a:t>
            </a:fld>
            <a:endParaRPr lang="ru-RU" dirty="0">
              <a:solidFill>
                <a:srgbClr val="B4DCF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srgbClr val="B4DC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AEB099-6D1B-4E53-980E-0A01EE5AA9CF}" type="slidenum">
              <a:rPr lang="ru-RU" smtClean="0">
                <a:latin typeface="Georgia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Georgia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2F5897"/>
              </a:solidFill>
              <a:latin typeface="Georg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9D9C45-FBF5-4606-8983-29B10196E8D2}" type="datetime1">
              <a:rPr lang="ru-RU" smtClean="0">
                <a:solidFill>
                  <a:srgbClr val="2F5897"/>
                </a:solidFill>
                <a:latin typeface="Georgia" pitchFamily="18" charset="0"/>
              </a:rPr>
              <a:t>15.04.2026</a:t>
            </a:fld>
            <a:endParaRPr lang="ru-RU" dirty="0">
              <a:solidFill>
                <a:srgbClr val="2F5897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2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AEB099-6D1B-4E53-980E-0A01EE5AA9CF}" type="slidenum">
              <a:rPr lang="ru-RU" smtClean="0">
                <a:latin typeface="Georgia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Georgia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2F5897"/>
              </a:solidFill>
              <a:latin typeface="Georg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B7BFEB-E77D-47A7-AA6D-26B9A18D1950}" type="datetime1">
              <a:rPr lang="ru-RU" smtClean="0">
                <a:solidFill>
                  <a:srgbClr val="2F5897"/>
                </a:solidFill>
                <a:latin typeface="Georgia" pitchFamily="18" charset="0"/>
              </a:rPr>
              <a:t>15.04.2026</a:t>
            </a:fld>
            <a:endParaRPr lang="ru-RU" dirty="0">
              <a:solidFill>
                <a:srgbClr val="2F5897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88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AEB099-6D1B-4E53-980E-0A01EE5AA9CF}" type="slidenum">
              <a:rPr lang="ru-RU" smtClean="0">
                <a:latin typeface="Georgia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Georgia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2F5897"/>
              </a:solidFill>
              <a:latin typeface="Georg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EE0FE4-F362-4488-B600-9E4DA37A1645}" type="datetime1">
              <a:rPr lang="ru-RU" smtClean="0">
                <a:solidFill>
                  <a:srgbClr val="2F5897"/>
                </a:solidFill>
                <a:latin typeface="Georgia" pitchFamily="18" charset="0"/>
              </a:rPr>
              <a:t>15.04.2026</a:t>
            </a:fld>
            <a:endParaRPr lang="ru-RU" dirty="0">
              <a:solidFill>
                <a:srgbClr val="2F5897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38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78FAE-BA5E-267D-CCCE-ADADCD501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8FD460-D912-02CB-4037-EBF61F8A6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607E1-1744-7750-7837-9DF621646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F82BD-3E0D-4D75-8BA5-D7D13979EFA8}" type="datetime1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A420DE-E8A5-BF0F-67FC-EDF2BABD55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пр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0C2A40-D65C-B243-13DF-CAC216545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EC215-78D6-4CBB-A98C-2893856F3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93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D4BECE-8013-7B99-D87A-D48991003F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"/>
          <a:stretch/>
        </p:blipFill>
        <p:spPr>
          <a:xfrm>
            <a:off x="6505796" y="1028701"/>
            <a:ext cx="1782032" cy="1724360"/>
          </a:xfrm>
          <a:prstGeom prst="rect">
            <a:avLst/>
          </a:prstGeom>
          <a:ln>
            <a:noFill/>
          </a:ln>
        </p:spPr>
      </p:pic>
      <p:pic>
        <p:nvPicPr>
          <p:cNvPr id="4" name="Picture 2" descr="Похожее изображение">
            <a:extLst>
              <a:ext uri="{FF2B5EF4-FFF2-40B4-BE49-F238E27FC236}">
                <a16:creationId xmlns:a16="http://schemas.microsoft.com/office/drawing/2014/main" id="{22ADBE32-D5EF-C04D-5DAA-8BC532664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2"/>
          <a:stretch/>
        </p:blipFill>
        <p:spPr bwMode="auto">
          <a:xfrm>
            <a:off x="10922" y="3747104"/>
            <a:ext cx="2915817" cy="1790234"/>
          </a:xfrm>
          <a:prstGeom prst="parallelogram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Похожее изображение">
            <a:extLst>
              <a:ext uri="{FF2B5EF4-FFF2-40B4-BE49-F238E27FC236}">
                <a16:creationId xmlns:a16="http://schemas.microsoft.com/office/drawing/2014/main" id="{2F4B62D9-F40A-2C3B-AAF9-3F0D01E3D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r="19892"/>
          <a:stretch/>
        </p:blipFill>
        <p:spPr bwMode="auto">
          <a:xfrm>
            <a:off x="6228184" y="3776711"/>
            <a:ext cx="2916305" cy="1754598"/>
          </a:xfrm>
          <a:prstGeom prst="parallelogram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B4C51-7696-56CF-DFC7-C40D4CF9E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423" y="3770344"/>
            <a:ext cx="4032448" cy="1764890"/>
          </a:xfrm>
          <a:prstGeom prst="parallelogram">
            <a:avLst>
              <a:gd name="adj" fmla="val 83014"/>
            </a:avLst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Похожее изображение">
            <a:extLst>
              <a:ext uri="{FF2B5EF4-FFF2-40B4-BE49-F238E27FC236}">
                <a16:creationId xmlns:a16="http://schemas.microsoft.com/office/drawing/2014/main" id="{7F53B53A-64D3-C64D-A1FC-10472057B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601895"/>
            <a:ext cx="4154041" cy="1923678"/>
          </a:xfrm>
          <a:prstGeom prst="triangle">
            <a:avLst>
              <a:gd name="adj" fmla="val 50237"/>
            </a:avLst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DB00B17-1D40-7B1A-097B-801398CCD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" y="3753537"/>
            <a:ext cx="4063439" cy="1781698"/>
          </a:xfrm>
          <a:prstGeom prst="parallelogram">
            <a:avLst>
              <a:gd name="adj" fmla="val 82609"/>
            </a:avLst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BAEE64B-C679-EF44-21D1-81CDDD788D0B}"/>
              </a:ext>
            </a:extLst>
          </p:cNvPr>
          <p:cNvCxnSpPr/>
          <p:nvPr/>
        </p:nvCxnSpPr>
        <p:spPr>
          <a:xfrm>
            <a:off x="-1" y="3747104"/>
            <a:ext cx="6804248" cy="643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4C7DDC5-34DE-5410-3B17-19221EE69003}"/>
              </a:ext>
            </a:extLst>
          </p:cNvPr>
          <p:cNvCxnSpPr/>
          <p:nvPr/>
        </p:nvCxnSpPr>
        <p:spPr>
          <a:xfrm>
            <a:off x="7235811" y="3753037"/>
            <a:ext cx="1908191" cy="160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13C714EA-47F4-CE8B-EF9C-951B91BDCA1D}"/>
              </a:ext>
            </a:extLst>
          </p:cNvPr>
          <p:cNvSpPr txBox="1">
            <a:spLocks/>
          </p:cNvSpPr>
          <p:nvPr/>
        </p:nvSpPr>
        <p:spPr>
          <a:xfrm>
            <a:off x="265215" y="2928441"/>
            <a:ext cx="8613569" cy="498074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1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перед потребителями</a:t>
            </a:r>
            <a:br>
              <a:rPr lang="ru-RU" sz="1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деятельности за 2025 год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43190" y="5630995"/>
            <a:ext cx="2057400" cy="273844"/>
          </a:xfrm>
        </p:spPr>
        <p:txBody>
          <a:bodyPr vert="horz" lIns="68580" tIns="34290" rIns="68580" bIns="34290" rtlCol="0" anchor="ctr"/>
          <a:lstStyle/>
          <a:p>
            <a:pPr defTabSz="685800"/>
            <a:fld id="{706EC215-78D6-4CBB-A98C-2893856F3C59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1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4EA847-8525-4F60-BAB8-9F5C99FC10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4" y="1028700"/>
            <a:ext cx="1578469" cy="15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07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0BFEAF-C4F8-3655-E66D-0204681528BB}"/>
              </a:ext>
            </a:extLst>
          </p:cNvPr>
          <p:cNvSpPr/>
          <p:nvPr/>
        </p:nvSpPr>
        <p:spPr>
          <a:xfrm>
            <a:off x="215516" y="160203"/>
            <a:ext cx="85689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8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КЛ-10кВ (</a:t>
            </a:r>
            <a:r>
              <a:rPr lang="en-US" sz="148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48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07518-FF57-6682-CFC7-392D3A392749}"/>
              </a:ext>
            </a:extLst>
          </p:cNvPr>
          <p:cNvSpPr txBox="1"/>
          <p:nvPr/>
        </p:nvSpPr>
        <p:spPr>
          <a:xfrm>
            <a:off x="1928419" y="401623"/>
            <a:ext cx="413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1FE0-2DFE-562E-CA6B-D843B4D73A4E}"/>
              </a:ext>
            </a:extLst>
          </p:cNvPr>
          <p:cNvSpPr txBox="1"/>
          <p:nvPr/>
        </p:nvSpPr>
        <p:spPr>
          <a:xfrm>
            <a:off x="6222135" y="401623"/>
            <a:ext cx="413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7A7B15-E6EA-D2AC-3A30-B94D60507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76" y="821922"/>
            <a:ext cx="3858077" cy="30391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6806BE-641F-3CDA-4345-7978224F6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812884"/>
            <a:ext cx="3816424" cy="303912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CEA2E7-380A-45B7-4170-6C0AA161E102}"/>
              </a:ext>
            </a:extLst>
          </p:cNvPr>
          <p:cNvSpPr txBox="1"/>
          <p:nvPr/>
        </p:nvSpPr>
        <p:spPr>
          <a:xfrm>
            <a:off x="1763688" y="3857272"/>
            <a:ext cx="936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5C24C-D8D7-25F6-281D-4B1B7B3F81E9}"/>
              </a:ext>
            </a:extLst>
          </p:cNvPr>
          <p:cNvSpPr txBox="1"/>
          <p:nvPr/>
        </p:nvSpPr>
        <p:spPr>
          <a:xfrm>
            <a:off x="6195632" y="3857272"/>
            <a:ext cx="936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4A29AD-314B-6B76-A46E-AF0B6E062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77" y="4195826"/>
            <a:ext cx="3858077" cy="2501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F911E6-8105-E7C5-9BA2-75EFC43AE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4229596"/>
            <a:ext cx="3816424" cy="24682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9128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0BFEAF-C4F8-3655-E66D-0204681528BB}"/>
              </a:ext>
            </a:extLst>
          </p:cNvPr>
          <p:cNvSpPr/>
          <p:nvPr/>
        </p:nvSpPr>
        <p:spPr>
          <a:xfrm>
            <a:off x="215516" y="160203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кабельных линий 0,4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(168 линий) 13 участков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07518-FF57-6682-CFC7-392D3A392749}"/>
              </a:ext>
            </a:extLst>
          </p:cNvPr>
          <p:cNvSpPr txBox="1"/>
          <p:nvPr/>
        </p:nvSpPr>
        <p:spPr>
          <a:xfrm>
            <a:off x="1928419" y="401623"/>
            <a:ext cx="413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1FE0-2DFE-562E-CA6B-D843B4D73A4E}"/>
              </a:ext>
            </a:extLst>
          </p:cNvPr>
          <p:cNvSpPr txBox="1"/>
          <p:nvPr/>
        </p:nvSpPr>
        <p:spPr>
          <a:xfrm>
            <a:off x="6222134" y="401623"/>
            <a:ext cx="7261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EA2E7-380A-45B7-4170-6C0AA161E102}"/>
              </a:ext>
            </a:extLst>
          </p:cNvPr>
          <p:cNvSpPr txBox="1"/>
          <p:nvPr/>
        </p:nvSpPr>
        <p:spPr>
          <a:xfrm>
            <a:off x="1763688" y="3857272"/>
            <a:ext cx="936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5C24C-D8D7-25F6-281D-4B1B7B3F81E9}"/>
              </a:ext>
            </a:extLst>
          </p:cNvPr>
          <p:cNvSpPr txBox="1"/>
          <p:nvPr/>
        </p:nvSpPr>
        <p:spPr>
          <a:xfrm>
            <a:off x="6195632" y="3857272"/>
            <a:ext cx="936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B49037-E8A6-EC76-C67C-F9156E901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61" y="823612"/>
            <a:ext cx="3801631" cy="27236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B9F1F0-EFBA-51E1-F4F3-409A7F47A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483" y="834450"/>
            <a:ext cx="3456382" cy="2723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32B4FBC-852D-38B9-40D9-1C65B5BB5557}"/>
              </a:ext>
            </a:extLst>
          </p:cNvPr>
          <p:cNvSpPr/>
          <p:nvPr/>
        </p:nvSpPr>
        <p:spPr>
          <a:xfrm>
            <a:off x="409146" y="3576140"/>
            <a:ext cx="76721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кабельных линий 10 </a:t>
            </a:r>
            <a:r>
              <a:rPr lang="ru-RU" sz="15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(49 линий) 3 участка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996C3CD-0286-DD4D-DE0D-F8B8E62F0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61" y="4219313"/>
            <a:ext cx="3801631" cy="23715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EAA5E2-2A36-B339-5FE0-464DAE0B4E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3000"/>
          <a:stretch>
            <a:fillRect/>
          </a:stretch>
        </p:blipFill>
        <p:spPr>
          <a:xfrm>
            <a:off x="4782010" y="4219313"/>
            <a:ext cx="3456382" cy="2371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4146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0BFEAF-C4F8-3655-E66D-0204681528BB}"/>
              </a:ext>
            </a:extLst>
          </p:cNvPr>
          <p:cNvSpPr/>
          <p:nvPr/>
        </p:nvSpPr>
        <p:spPr>
          <a:xfrm>
            <a:off x="215516" y="160203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оборудования в РП, ТП-10/0,4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07518-FF57-6682-CFC7-392D3A392749}"/>
              </a:ext>
            </a:extLst>
          </p:cNvPr>
          <p:cNvSpPr txBox="1"/>
          <p:nvPr/>
        </p:nvSpPr>
        <p:spPr>
          <a:xfrm>
            <a:off x="1928419" y="401623"/>
            <a:ext cx="413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1FE0-2DFE-562E-CA6B-D843B4D73A4E}"/>
              </a:ext>
            </a:extLst>
          </p:cNvPr>
          <p:cNvSpPr txBox="1"/>
          <p:nvPr/>
        </p:nvSpPr>
        <p:spPr>
          <a:xfrm>
            <a:off x="6222134" y="401623"/>
            <a:ext cx="7261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EA2E7-380A-45B7-4170-6C0AA161E102}"/>
              </a:ext>
            </a:extLst>
          </p:cNvPr>
          <p:cNvSpPr txBox="1"/>
          <p:nvPr/>
        </p:nvSpPr>
        <p:spPr>
          <a:xfrm>
            <a:off x="1763688" y="3857272"/>
            <a:ext cx="936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5C24C-D8D7-25F6-281D-4B1B7B3F81E9}"/>
              </a:ext>
            </a:extLst>
          </p:cNvPr>
          <p:cNvSpPr txBox="1"/>
          <p:nvPr/>
        </p:nvSpPr>
        <p:spPr>
          <a:xfrm>
            <a:off x="6195632" y="3857272"/>
            <a:ext cx="936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32B4FBC-852D-38B9-40D9-1C65B5BB5557}"/>
              </a:ext>
            </a:extLst>
          </p:cNvPr>
          <p:cNvSpPr/>
          <p:nvPr/>
        </p:nvSpPr>
        <p:spPr>
          <a:xfrm>
            <a:off x="428254" y="3674541"/>
            <a:ext cx="76721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 и новое строительство ТП-10/0,4 </a:t>
            </a:r>
            <a:r>
              <a:rPr lang="ru-RU" sz="15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 шт.)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0EFA97-F8C0-F81C-B0F4-ACF9B48BA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06463"/>
            <a:ext cx="3795648" cy="28903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857BDD-E3C7-B5C8-E8F7-2BFE7544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138"/>
          <a:stretch>
            <a:fillRect/>
          </a:stretch>
        </p:blipFill>
        <p:spPr>
          <a:xfrm>
            <a:off x="4503544" y="806463"/>
            <a:ext cx="3596847" cy="2890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D9F062-B1FD-5968-7AFA-968F89FB5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38"/>
          <a:stretch>
            <a:fillRect/>
          </a:stretch>
        </p:blipFill>
        <p:spPr>
          <a:xfrm>
            <a:off x="395536" y="4298625"/>
            <a:ext cx="3795648" cy="2360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E40A59-AE20-8F9E-3343-BF70F571D9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44" y="4298626"/>
            <a:ext cx="3596847" cy="23605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5432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0BFEAF-C4F8-3655-E66D-0204681528BB}"/>
              </a:ext>
            </a:extLst>
          </p:cNvPr>
          <p:cNvSpPr/>
          <p:nvPr/>
        </p:nvSpPr>
        <p:spPr>
          <a:xfrm>
            <a:off x="215516" y="160203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РПП с выносом сетей от ТП-64, расположенного по адресу: улица 150 лет Абая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07518-FF57-6682-CFC7-392D3A392749}"/>
              </a:ext>
            </a:extLst>
          </p:cNvPr>
          <p:cNvSpPr txBox="1"/>
          <p:nvPr/>
        </p:nvSpPr>
        <p:spPr>
          <a:xfrm>
            <a:off x="1928419" y="401623"/>
            <a:ext cx="413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1FE0-2DFE-562E-CA6B-D843B4D73A4E}"/>
              </a:ext>
            </a:extLst>
          </p:cNvPr>
          <p:cNvSpPr txBox="1"/>
          <p:nvPr/>
        </p:nvSpPr>
        <p:spPr>
          <a:xfrm>
            <a:off x="6222134" y="401623"/>
            <a:ext cx="7261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EA2E7-380A-45B7-4170-6C0AA161E102}"/>
              </a:ext>
            </a:extLst>
          </p:cNvPr>
          <p:cNvSpPr txBox="1"/>
          <p:nvPr/>
        </p:nvSpPr>
        <p:spPr>
          <a:xfrm>
            <a:off x="1763688" y="3857272"/>
            <a:ext cx="936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5C24C-D8D7-25F6-281D-4B1B7B3F81E9}"/>
              </a:ext>
            </a:extLst>
          </p:cNvPr>
          <p:cNvSpPr txBox="1"/>
          <p:nvPr/>
        </p:nvSpPr>
        <p:spPr>
          <a:xfrm>
            <a:off x="6195632" y="3857272"/>
            <a:ext cx="936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32B4FBC-852D-38B9-40D9-1C65B5BB5557}"/>
              </a:ext>
            </a:extLst>
          </p:cNvPr>
          <p:cNvSpPr/>
          <p:nvPr/>
        </p:nvSpPr>
        <p:spPr>
          <a:xfrm>
            <a:off x="428254" y="3674541"/>
            <a:ext cx="76721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кабельных линий 10 </a:t>
            </a:r>
            <a:r>
              <a:rPr lang="ru-RU" sz="15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 линий)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7D1CDB-F529-0013-75C8-1AE195CC76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673" b="20519"/>
          <a:stretch>
            <a:fillRect/>
          </a:stretch>
        </p:blipFill>
        <p:spPr>
          <a:xfrm>
            <a:off x="351282" y="971494"/>
            <a:ext cx="3867656" cy="2530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902D27-B638-911A-7021-2305ABA1A5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416"/>
          <a:stretch>
            <a:fillRect/>
          </a:stretch>
        </p:blipFill>
        <p:spPr>
          <a:xfrm>
            <a:off x="4517436" y="990625"/>
            <a:ext cx="3744416" cy="24958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8CA42B6-A510-A7B6-7EA6-05867812F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2" y="4268322"/>
            <a:ext cx="3861330" cy="24175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0B18AA-A81A-E1A4-3978-2D28E85655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268322"/>
            <a:ext cx="3744416" cy="24175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061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0BFEAF-C4F8-3655-E66D-0204681528BB}"/>
              </a:ext>
            </a:extLst>
          </p:cNvPr>
          <p:cNvSpPr/>
          <p:nvPr/>
        </p:nvSpPr>
        <p:spPr>
          <a:xfrm>
            <a:off x="215516" y="160203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кабельных линий 10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(V-проект)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07518-FF57-6682-CFC7-392D3A392749}"/>
              </a:ext>
            </a:extLst>
          </p:cNvPr>
          <p:cNvSpPr txBox="1"/>
          <p:nvPr/>
        </p:nvSpPr>
        <p:spPr>
          <a:xfrm>
            <a:off x="1928419" y="401623"/>
            <a:ext cx="413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1FE0-2DFE-562E-CA6B-D843B4D73A4E}"/>
              </a:ext>
            </a:extLst>
          </p:cNvPr>
          <p:cNvSpPr txBox="1"/>
          <p:nvPr/>
        </p:nvSpPr>
        <p:spPr>
          <a:xfrm>
            <a:off x="6222134" y="401623"/>
            <a:ext cx="7261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EA2E7-380A-45B7-4170-6C0AA161E102}"/>
              </a:ext>
            </a:extLst>
          </p:cNvPr>
          <p:cNvSpPr txBox="1"/>
          <p:nvPr/>
        </p:nvSpPr>
        <p:spPr>
          <a:xfrm>
            <a:off x="1763688" y="3857272"/>
            <a:ext cx="936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5C24C-D8D7-25F6-281D-4B1B7B3F81E9}"/>
              </a:ext>
            </a:extLst>
          </p:cNvPr>
          <p:cNvSpPr txBox="1"/>
          <p:nvPr/>
        </p:nvSpPr>
        <p:spPr>
          <a:xfrm>
            <a:off x="6195632" y="3857272"/>
            <a:ext cx="936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32B4FBC-852D-38B9-40D9-1C65B5BB5557}"/>
              </a:ext>
            </a:extLst>
          </p:cNvPr>
          <p:cNvSpPr/>
          <p:nvPr/>
        </p:nvSpPr>
        <p:spPr>
          <a:xfrm>
            <a:off x="428254" y="3674541"/>
            <a:ext cx="76721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боксов на ПС 110/10 </a:t>
            </a:r>
            <a:r>
              <a:rPr lang="ru-RU" sz="15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5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Коктем</a:t>
            </a:r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A8F40B-8FBB-91E6-4D38-1A3F42F27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66" y="792420"/>
            <a:ext cx="3725460" cy="28386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5D7903-AB76-9F6D-92F3-E2D7F041A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870" y="792420"/>
            <a:ext cx="3517522" cy="28386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9C3D54-DD70-CFDC-6B8B-5D8B4B15B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6" y="4313621"/>
            <a:ext cx="3725459" cy="23722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399156-19C5-0E48-369B-933F759A33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41117"/>
            <a:ext cx="3528392" cy="23447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2924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6578750" y="902788"/>
            <a:ext cx="1986584" cy="385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spcBef>
                <a:spcPct val="20000"/>
              </a:spcBef>
              <a:buClr>
                <a:srgbClr val="4E67C8"/>
              </a:buClr>
              <a:buFont typeface="Arial" pitchFamily="34" charset="0"/>
              <a:buNone/>
              <a:defRPr/>
            </a:pPr>
            <a:r>
              <a:rPr lang="ru-RU" sz="1000" i="1" dirty="0">
                <a:solidFill>
                  <a:prstClr val="black"/>
                </a:solidFill>
              </a:rPr>
              <a:t>тыс. тенге без НДС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177923"/>
              </p:ext>
            </p:extLst>
          </p:nvPr>
        </p:nvGraphicFramePr>
        <p:xfrm>
          <a:off x="194764" y="1196752"/>
          <a:ext cx="8136904" cy="36239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6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8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3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/>
                      <a:r>
                        <a:rPr lang="ru-RU" sz="1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10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68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 рабочего проекта  "Модернизация системы АСКУЭ частного сектора реализованного проекта в 2014-2015 г. в 106 РП, ТП"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30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 рабочего проекта "Замена кабельных линий 10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(IV-проект)"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28 745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28 745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21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 рабочего проекта "Демонтаж и новое строительство РП, ТП, КТП – 10/0,4кВ (11шт.)"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35 760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35 760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21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 рабочего проекта "Замена оборудования РП, ТП-10/0,4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(7 шт.)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19 734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19 734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3218"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118 518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118 518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E4A83637-AFF1-4C4F-9CF9-8A705B677BD7}"/>
              </a:ext>
            </a:extLst>
          </p:cNvPr>
          <p:cNvSpPr txBox="1">
            <a:spLocks/>
          </p:cNvSpPr>
          <p:nvPr/>
        </p:nvSpPr>
        <p:spPr>
          <a:xfrm>
            <a:off x="90205" y="190337"/>
            <a:ext cx="8208912" cy="689525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5.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Проектно-изыскательские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1714142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6545204" y="812800"/>
            <a:ext cx="1986584" cy="385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spcBef>
                <a:spcPct val="20000"/>
              </a:spcBef>
              <a:buClr>
                <a:srgbClr val="4E67C8"/>
              </a:buClr>
              <a:buFont typeface="Arial" pitchFamily="34" charset="0"/>
              <a:buNone/>
              <a:defRPr/>
            </a:pPr>
            <a:r>
              <a:rPr lang="ru-RU" sz="1000" i="1" dirty="0">
                <a:solidFill>
                  <a:prstClr val="black"/>
                </a:solidFill>
              </a:rPr>
              <a:t>тыс. тенге без НДС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185311"/>
              </p:ext>
            </p:extLst>
          </p:nvPr>
        </p:nvGraphicFramePr>
        <p:xfrm>
          <a:off x="153085" y="1068404"/>
          <a:ext cx="8136904" cy="55080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6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8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3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1775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/>
                      <a:r>
                        <a:rPr lang="ru-RU" sz="1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46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54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Трансформатор напряжения ЗНОЛП-10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24 290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91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Трансформатор напряжения 20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</a:t>
                      </a: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10 035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10 030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91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Трансформатор (сухой) ТСЛ-2000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кВА</a:t>
                      </a: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10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</a:t>
                      </a:r>
                      <a:r>
                        <a:rPr lang="ru-RU" sz="15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550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35 500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519713"/>
                  </a:ext>
                </a:extLst>
              </a:tr>
              <a:tr h="44291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Трансформатор (сухой) ТСЛ-1600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кВА</a:t>
                      </a: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10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21 946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21 946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191378"/>
                  </a:ext>
                </a:extLst>
              </a:tr>
              <a:tr h="44291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Шкаф распределения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8 634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8 332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6506218"/>
                  </a:ext>
                </a:extLst>
              </a:tr>
              <a:tr h="44291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Высоковольтная электротехническая лаборатория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167 300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167 300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981782"/>
                  </a:ext>
                </a:extLst>
              </a:tr>
              <a:tr h="467227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для испытания, калибровки и оценки состояния трансформаторов тока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34 403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34 403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877866"/>
                  </a:ext>
                </a:extLst>
              </a:tr>
              <a:tr h="442911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292 804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276 638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182277"/>
                  </a:ext>
                </a:extLst>
              </a:tr>
              <a:tr h="442911">
                <a:tc gridSpan="7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7. Закуп за счет средств экономии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358246"/>
                  </a:ext>
                </a:extLst>
              </a:tr>
              <a:tr h="44291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основных средств, услуг, работ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472 168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6745603"/>
                  </a:ext>
                </a:extLst>
              </a:tr>
              <a:tr h="298124">
                <a:tc>
                  <a:txBody>
                    <a:bodyPr/>
                    <a:lstStyle/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472 168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2988715"/>
                  </a:ext>
                </a:extLst>
              </a:tr>
            </a:tbl>
          </a:graphicData>
        </a:graphic>
      </p:graphicFrame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E4A83637-AFF1-4C4F-9CF9-8A705B677BD7}"/>
              </a:ext>
            </a:extLst>
          </p:cNvPr>
          <p:cNvSpPr txBox="1">
            <a:spLocks/>
          </p:cNvSpPr>
          <p:nvPr/>
        </p:nvSpPr>
        <p:spPr>
          <a:xfrm>
            <a:off x="107503" y="190337"/>
            <a:ext cx="8191613" cy="574367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6.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Приобретение основных средств</a:t>
            </a:r>
          </a:p>
          <a:p>
            <a:pPr algn="ctr" defTabSz="685800"/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7. Закуп за счёт средств экономии </a:t>
            </a:r>
          </a:p>
        </p:txBody>
      </p:sp>
    </p:spTree>
    <p:extLst>
      <p:ext uri="{BB962C8B-B14F-4D97-AF65-F5344CB8AC3E}">
        <p14:creationId xmlns:p14="http://schemas.microsoft.com/office/powerpoint/2010/main" val="3966100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6444208" y="1141680"/>
            <a:ext cx="1986584" cy="385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spcBef>
                <a:spcPct val="20000"/>
              </a:spcBef>
              <a:buClr>
                <a:srgbClr val="4E67C8"/>
              </a:buClr>
              <a:buFont typeface="Arial" pitchFamily="34" charset="0"/>
              <a:buNone/>
              <a:defRPr/>
            </a:pPr>
            <a:r>
              <a:rPr lang="ru-RU" sz="1000" i="1" dirty="0">
                <a:solidFill>
                  <a:prstClr val="black"/>
                </a:solidFill>
              </a:rPr>
              <a:t>тыс. тенге без НДС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16732"/>
              </p:ext>
            </p:extLst>
          </p:nvPr>
        </p:nvGraphicFramePr>
        <p:xfrm>
          <a:off x="179514" y="1550750"/>
          <a:ext cx="7920878" cy="20949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4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411442285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87374997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00638475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73518247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31079265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506238578"/>
                    </a:ext>
                  </a:extLst>
                </a:gridCol>
              </a:tblGrid>
              <a:tr h="278559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787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Компенсация реактивной мощности в сети 220-110кВ и  установка УШР на ПС 110/10/6 </a:t>
                      </a:r>
                      <a:r>
                        <a:rPr kumimoji="0" lang="ru-RU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"Западная" (1 этап по договору)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103 307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118 870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103 915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118 870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07EEAA04-EF9C-4F16-AD8C-6692926D0D79}"/>
              </a:ext>
            </a:extLst>
          </p:cNvPr>
          <p:cNvSpPr txBox="1">
            <a:spLocks/>
          </p:cNvSpPr>
          <p:nvPr/>
        </p:nvSpPr>
        <p:spPr>
          <a:xfrm>
            <a:off x="107504" y="332656"/>
            <a:ext cx="8208912" cy="648072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defTabSz="685800">
              <a:lnSpc>
                <a:spcPct val="100000"/>
              </a:lnSpc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 сроков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с 2024 года на 2025 год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759A32E-E9DA-FA55-51D0-5BBF7644A237}"/>
              </a:ext>
            </a:extLst>
          </p:cNvPr>
          <p:cNvSpPr/>
          <p:nvPr/>
        </p:nvSpPr>
        <p:spPr>
          <a:xfrm>
            <a:off x="176178" y="4231990"/>
            <a:ext cx="81402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Совместным приказом Департамента Комитета по регулированию естественных монополий Министерства национальной экономики Республики Казахстан по городу Астане № 10-ОД от 13 февраля 2025 года и Управления энергетики города Астаны № 04-06/8 от 13 февраля 2025 года перенесены сроки исполнения проекта "Компенсация реактивной мощности в сети 220-110кВ и  установка УШР на ПС 110/10/6 </a:t>
            </a:r>
            <a:r>
              <a:rPr lang="ru-RU" sz="15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кВ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"Западная" (1 этап по договору)" с 2024 года на 2025 год.</a:t>
            </a:r>
            <a:endParaRPr lang="ru-RU" sz="1500" i="1" dirty="0"/>
          </a:p>
        </p:txBody>
      </p:sp>
    </p:spTree>
    <p:extLst>
      <p:ext uri="{BB962C8B-B14F-4D97-AF65-F5344CB8AC3E}">
        <p14:creationId xmlns:p14="http://schemas.microsoft.com/office/powerpoint/2010/main" val="3277239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7620000" cy="1143000"/>
          </a:xfrm>
          <a:solidFill>
            <a:schemeClr val="bg1"/>
          </a:solidFill>
        </p:spPr>
        <p:txBody>
          <a:bodyPr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финансово-экономических показателях деятельности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АО «Астана-РЭК» за 2025 год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2B75C0-A7A9-4CB1-907E-B994A79A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1005"/>
            <a:ext cx="936104" cy="86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664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25352"/>
            <a:ext cx="7848872" cy="5832648"/>
          </a:xfrm>
        </p:spPr>
        <p:txBody>
          <a:bodyPr>
            <a:noAutofit/>
          </a:bodyPr>
          <a:lstStyle/>
          <a:p>
            <a:pPr marL="82550" indent="274638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Приказом Департамента Комитета по регулированию естественных монополий Министерства национальной экономики Республики Казахстан по городу Нур-Султан №61-ОД от 05 ноября 2020 года был утвержден предельный уровень тарифа на 2021-2025гг:</a:t>
            </a:r>
          </a:p>
          <a:p>
            <a:pPr marL="82550" indent="274638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2025 год в размере 4,88 тенге за 1 кВтч без учета НДС.</a:t>
            </a:r>
          </a:p>
          <a:p>
            <a:pPr marL="82550" indent="274638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82550" indent="274638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 тарифы 2025 года:</a:t>
            </a:r>
          </a:p>
          <a:p>
            <a:pPr marL="82550" indent="274638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01.01.2025 года по 31.12.2025 года – 7,55 тенге за 1 кВтч без учета НДС (приказ ДКРЕМ - №105-ОД от 23.12.2024г) с введением временного компенсирующего тарифа – 7,53 тенге за 1кВтч без учета НДС. </a:t>
            </a:r>
          </a:p>
          <a:p>
            <a:pPr marL="82550" indent="274638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274638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Основанием изменения утвержденного уполномоченным органом тарифа до истечения его срока действия является пункт 1статьи 22 Закона о естественных монополиях:</a:t>
            </a:r>
          </a:p>
          <a:p>
            <a:pPr marL="82550" indent="274638" algn="just">
              <a:buNone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 – изменение стоимости стратегического товара;</a:t>
            </a:r>
          </a:p>
          <a:p>
            <a:pPr marL="82550" indent="274638" algn="just">
              <a:buNone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 – изменение ставок налогов и других обязательных платежей в бюджет в соответствии с налоговым законодательством РК;</a:t>
            </a:r>
          </a:p>
          <a:p>
            <a:pPr marL="82550" indent="274638" algn="just">
              <a:buNone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4 - изменение утвержденной инвестиционной программы в связи с реализацией государственных программ и (или) национальных проектов, а также документов системы государственного планирования, утвержденных уполномоченным органом;</a:t>
            </a:r>
          </a:p>
          <a:p>
            <a:pPr marL="82550" indent="274638" algn="just">
              <a:buNone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 – увеличение объёмов предоставляемых регулируемых услуг;</a:t>
            </a:r>
          </a:p>
          <a:p>
            <a:pPr marL="82550" indent="274638" algn="just">
              <a:buNone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9-1 – получение на баланс или доверительное управление имущества, используемого в технологическом цикле;</a:t>
            </a:r>
          </a:p>
          <a:p>
            <a:pPr marL="82550" indent="274638" algn="just">
              <a:buNone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9-2 – изменение среднемесячной номинальной заработной платы одного работника.</a:t>
            </a:r>
          </a:p>
          <a:p>
            <a:pPr marL="11430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B998BBA-FED1-5C23-D3EE-6F54DD97CC77}"/>
              </a:ext>
            </a:extLst>
          </p:cNvPr>
          <p:cNvSpPr txBox="1">
            <a:spLocks/>
          </p:cNvSpPr>
          <p:nvPr/>
        </p:nvSpPr>
        <p:spPr>
          <a:xfrm>
            <a:off x="107504" y="188640"/>
            <a:ext cx="8208912" cy="648072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Тарифы на передачу электрической энергии на 2025 год</a:t>
            </a:r>
          </a:p>
        </p:txBody>
      </p:sp>
    </p:spTree>
    <p:extLst>
      <p:ext uri="{BB962C8B-B14F-4D97-AF65-F5344CB8AC3E}">
        <p14:creationId xmlns:p14="http://schemas.microsoft.com/office/powerpoint/2010/main" val="3599596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дзаголовок 2"/>
          <p:cNvSpPr txBox="1">
            <a:spLocks/>
          </p:cNvSpPr>
          <p:nvPr/>
        </p:nvSpPr>
        <p:spPr bwMode="auto">
          <a:xfrm>
            <a:off x="336564" y="1844824"/>
            <a:ext cx="8083883" cy="25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eaLnBrk="0" hangingPunct="0">
              <a:buClr>
                <a:srgbClr val="758085">
                  <a:lumMod val="50000"/>
                </a:srgbClr>
              </a:buClr>
              <a:buFont typeface="Wingdings" pitchFamily="2" charset="2"/>
              <a:buChar char="ü"/>
              <a:defRPr/>
            </a:pPr>
            <a:r>
              <a:rPr lang="ru-RU" sz="2400" dirty="0">
                <a:ln w="1905"/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электрической энергии, эксплуатация электрических сетей и подстанций</a:t>
            </a:r>
          </a:p>
          <a:p>
            <a:pPr marL="109537" eaLnBrk="0" hangingPunct="0">
              <a:buClr>
                <a:srgbClr val="758085">
                  <a:lumMod val="50000"/>
                </a:srgbClr>
              </a:buClr>
              <a:defRPr/>
            </a:pPr>
            <a:endParaRPr lang="ru-RU" sz="2400" dirty="0">
              <a:ln w="1905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55588" eaLnBrk="0" hangingPunct="0">
              <a:buClr>
                <a:srgbClr val="758085">
                  <a:lumMod val="50000"/>
                </a:srgbClr>
              </a:buClr>
              <a:buFont typeface="Wingdings" pitchFamily="2" charset="2"/>
              <a:buChar char="ü"/>
              <a:defRPr/>
            </a:pPr>
            <a:r>
              <a:rPr lang="ru-RU" sz="2400" dirty="0">
                <a:ln w="1905"/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и техническое обслуживание электротехнического хозяйства в составе подстанций, электросетей, распределительных устройств, релейной защиты и автоматики</a:t>
            </a:r>
          </a:p>
          <a:p>
            <a:pPr marL="365125" indent="-255588" eaLnBrk="0" hangingPunct="0">
              <a:buClr>
                <a:srgbClr val="758085">
                  <a:lumMod val="50000"/>
                </a:srgbClr>
              </a:buClr>
              <a:buFont typeface="Wingdings" pitchFamily="2" charset="2"/>
              <a:buChar char="ü"/>
              <a:defRPr/>
            </a:pPr>
            <a:r>
              <a:rPr lang="ru-RU" sz="2400" dirty="0">
                <a:ln w="1905"/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энергоснабжение – функция передана согласно Закона РК «Об электроэнергетике» с 01 января 2025 года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82920-98BE-4BB8-9D21-43FBE856FEC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78CEB21E-1E41-68E2-FBDB-4CECC6C228BC}"/>
              </a:ext>
            </a:extLst>
          </p:cNvPr>
          <p:cNvSpPr txBox="1">
            <a:spLocks/>
          </p:cNvSpPr>
          <p:nvPr/>
        </p:nvSpPr>
        <p:spPr>
          <a:xfrm>
            <a:off x="179512" y="260648"/>
            <a:ext cx="8208912" cy="86856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деятельности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«Астана-Региональная Электросетевая Компания»</a:t>
            </a:r>
          </a:p>
        </p:txBody>
      </p:sp>
    </p:spTree>
    <p:extLst>
      <p:ext uri="{BB962C8B-B14F-4D97-AF65-F5344CB8AC3E}">
        <p14:creationId xmlns:p14="http://schemas.microsoft.com/office/powerpoint/2010/main" val="739147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B35D70A0-EFB8-210A-BF08-F1ABD433D1CB}"/>
              </a:ext>
            </a:extLst>
          </p:cNvPr>
          <p:cNvSpPr txBox="1">
            <a:spLocks/>
          </p:cNvSpPr>
          <p:nvPr/>
        </p:nvSpPr>
        <p:spPr>
          <a:xfrm>
            <a:off x="179512" y="260648"/>
            <a:ext cx="8208912" cy="648072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потребителям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суммы через компенсирующий тариф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E7FE4C5-D47C-5678-195E-B54C826BD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11" y="1628800"/>
            <a:ext cx="8102656" cy="375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24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7077942" y="841587"/>
            <a:ext cx="1173924" cy="328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spcBef>
                <a:spcPct val="20000"/>
              </a:spcBef>
              <a:buClr>
                <a:srgbClr val="4E67C8"/>
              </a:buClr>
              <a:buFont typeface="Arial" pitchFamily="34" charset="0"/>
              <a:buNone/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 тенге</a:t>
            </a: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A7058BF8-4CF8-4E71-6537-24976A87EE14}"/>
              </a:ext>
            </a:extLst>
          </p:cNvPr>
          <p:cNvSpPr txBox="1">
            <a:spLocks/>
          </p:cNvSpPr>
          <p:nvPr/>
        </p:nvSpPr>
        <p:spPr>
          <a:xfrm>
            <a:off x="107504" y="113164"/>
            <a:ext cx="8208912" cy="648072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sz="1800" b="1" spc="-1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Финансовые результаты АО «Астана-РЭК»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ABEA1ED1-C59F-AD4D-A78D-D824130209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3039687"/>
              </p:ext>
            </p:extLst>
          </p:nvPr>
        </p:nvGraphicFramePr>
        <p:xfrm>
          <a:off x="467544" y="1246001"/>
          <a:ext cx="7251898" cy="5205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4096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7620000" cy="1143000"/>
          </a:xfrm>
          <a:solidFill>
            <a:schemeClr val="bg1"/>
          </a:solidFill>
        </p:spPr>
        <p:txBody>
          <a:bodyPr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объёмах предоставленных регулируемых услуг за 2025 год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2B75C0-A7A9-4CB1-907E-B994A79A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44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23</a:t>
            </a:fld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175369"/>
              </p:ext>
            </p:extLst>
          </p:nvPr>
        </p:nvGraphicFramePr>
        <p:xfrm>
          <a:off x="554340" y="6165304"/>
          <a:ext cx="7330028" cy="435392"/>
        </p:xfrm>
        <a:graphic>
          <a:graphicData uri="http://schemas.openxmlformats.org/drawingml/2006/table">
            <a:tbl>
              <a:tblPr/>
              <a:tblGrid>
                <a:gridCol w="2217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3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потери в % от отпуска в сеть</a:t>
                      </a:r>
                    </a:p>
                  </a:txBody>
                  <a:tcPr marL="8672" marR="8672" marT="867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9,90%</a:t>
                      </a:r>
                    </a:p>
                  </a:txBody>
                  <a:tcPr marL="8672" marR="8672" marT="867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9,80%</a:t>
                      </a:r>
                    </a:p>
                  </a:txBody>
                  <a:tcPr marL="8672" marR="8672" marT="867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9,79%</a:t>
                      </a:r>
                    </a:p>
                  </a:txBody>
                  <a:tcPr marL="8672" marR="8672" marT="867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1475656" y="980728"/>
            <a:ext cx="1270694" cy="36910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кВтч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C1AB1D8D-4F6F-53DD-C1F2-7CC4031CBEF0}"/>
              </a:ext>
            </a:extLst>
          </p:cNvPr>
          <p:cNvSpPr txBox="1">
            <a:spLocks/>
          </p:cNvSpPr>
          <p:nvPr/>
        </p:nvSpPr>
        <p:spPr>
          <a:xfrm>
            <a:off x="179512" y="188640"/>
            <a:ext cx="8208912" cy="648072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производственной деятельности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00000000-0008-0000-07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998376"/>
              </p:ext>
            </p:extLst>
          </p:nvPr>
        </p:nvGraphicFramePr>
        <p:xfrm>
          <a:off x="323528" y="980728"/>
          <a:ext cx="7992889" cy="5153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76207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38450461-5423-6329-10F2-292D90E22549}"/>
              </a:ext>
            </a:extLst>
          </p:cNvPr>
          <p:cNvSpPr txBox="1">
            <a:spLocks/>
          </p:cNvSpPr>
          <p:nvPr/>
        </p:nvSpPr>
        <p:spPr>
          <a:xfrm>
            <a:off x="143507" y="116632"/>
            <a:ext cx="8208912" cy="648072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объёмах предоставленных регулируемых услуг за 2025 год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53394AD-90BA-5992-2CB2-FC39D595B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555757"/>
              </p:ext>
            </p:extLst>
          </p:nvPr>
        </p:nvGraphicFramePr>
        <p:xfrm>
          <a:off x="539554" y="836712"/>
          <a:ext cx="7812865" cy="5900033"/>
        </p:xfrm>
        <a:graphic>
          <a:graphicData uri="http://schemas.openxmlformats.org/drawingml/2006/table">
            <a:tbl>
              <a:tblPr/>
              <a:tblGrid>
                <a:gridCol w="571764">
                  <a:extLst>
                    <a:ext uri="{9D8B030D-6E8A-4147-A177-3AD203B41FA5}">
                      <a16:colId xmlns:a16="http://schemas.microsoft.com/office/drawing/2014/main" val="3296062976"/>
                    </a:ext>
                  </a:extLst>
                </a:gridCol>
                <a:gridCol w="3960977">
                  <a:extLst>
                    <a:ext uri="{9D8B030D-6E8A-4147-A177-3AD203B41FA5}">
                      <a16:colId xmlns:a16="http://schemas.microsoft.com/office/drawing/2014/main" val="3929656123"/>
                    </a:ext>
                  </a:extLst>
                </a:gridCol>
                <a:gridCol w="1640062">
                  <a:extLst>
                    <a:ext uri="{9D8B030D-6E8A-4147-A177-3AD203B41FA5}">
                      <a16:colId xmlns:a16="http://schemas.microsoft.com/office/drawing/2014/main" val="3717709842"/>
                    </a:ext>
                  </a:extLst>
                </a:gridCol>
                <a:gridCol w="1640062">
                  <a:extLst>
                    <a:ext uri="{9D8B030D-6E8A-4147-A177-3AD203B41FA5}">
                      <a16:colId xmlns:a16="http://schemas.microsoft.com/office/drawing/2014/main" val="3773972892"/>
                    </a:ext>
                  </a:extLst>
                </a:gridCol>
              </a:tblGrid>
              <a:tr h="2750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потребителей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в тарифной смете на 2025год, тыс. кВтч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2025 год,          тыс. кВтч</a:t>
                      </a:r>
                      <a:b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593200"/>
                  </a:ext>
                </a:extLst>
              </a:tr>
              <a:tr h="266062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электроэнергии розничным потребителям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3 944 002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4 347 979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447120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Сторонние организации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746 474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566 751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002044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"Астана-теплотранзит"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53 921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36 099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689401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"Астана-Энергия"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31 947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40 378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566392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ГКП "Астана Су Арнасы"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92 419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102 724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886805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"АРЭК"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268 616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284 453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47261"/>
                  </a:ext>
                </a:extLst>
              </a:tr>
              <a:tr h="283620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филиал АО "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НК"КТЖ"Дирекция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магистральной сети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23 899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19 771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054937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 имени К.Сатпаева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609400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GorSvetGroup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20 262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11 321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3382886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Astana Ceramic"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1528142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"КТЖ-Грузовые перевозки"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1 053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630396"/>
                  </a:ext>
                </a:extLst>
              </a:tr>
              <a:tr h="270116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филиал АО "НК КТЖ" - Административное управление"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16 310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14 934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7080023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 "Р.Е.Т."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24 226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442152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 "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ASTANA DEVEPLOMENT GROUP"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8 957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3 140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403344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2.13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 "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KEGOC"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4 319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4 431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155268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Emerald Tower"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8 470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4 137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248681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"Астанинский трубный завод Арыстан""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11 279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310520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 RETAIL"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7 347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0912597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Consult System"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19 662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21 717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2903191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SAT-NS"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16 504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478664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2.19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Aldar EuroAsia Hospitality"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8 877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2 737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181622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 Property"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17 043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713022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2.21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Build System"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19 186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4 150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9539983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"Глобал Девелопмент"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27 661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4 955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038783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"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QazExpoCongress"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64 429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94639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2.24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"Жибек Жолы Оперейтинг"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10 519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0410790"/>
                  </a:ext>
                </a:extLst>
              </a:tr>
              <a:tr h="180978">
                <a:tc>
                  <a:txBody>
                    <a:bodyPr/>
                    <a:lstStyle/>
                    <a:p>
                      <a:pPr algn="l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4 690 476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4 914 731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53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041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124744"/>
            <a:ext cx="7704856" cy="3456384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работа с потребителями заключается в обеспечении надежности и качества передаваемой электроэнергии по сетям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энергооборудованию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АО «Астана-РЭК».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Напряжение, частота и режим нагрузок в 2025 году соответствовали ГОСТу 32144-2013 «Нормы качества электрической энергии в системах электроснабжения общего назначения».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параметров качества электроэнергии осуществлялся на постоянной основе с применением средств измерений и автоматизированных систем мониторинга. Выявляемые в рабочем порядке несоответствия устранялись работниками АО «Астана-РЭК» незамедлительно и в полном объеме.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повышения надежности электроснабжения проводились планово-предупредительные работы, техническое обслуживание и модернизация энергооборудования.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52EA0-6830-40BE-AB86-43CAD161B135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F03AEDFB-FFAE-021E-6E26-6BEF49249981}"/>
              </a:ext>
            </a:extLst>
          </p:cNvPr>
          <p:cNvSpPr txBox="1">
            <a:spLocks/>
          </p:cNvSpPr>
          <p:nvPr/>
        </p:nvSpPr>
        <p:spPr>
          <a:xfrm>
            <a:off x="143507" y="116632"/>
            <a:ext cx="8208912" cy="648072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потребителями</a:t>
            </a:r>
          </a:p>
        </p:txBody>
      </p:sp>
    </p:spTree>
    <p:extLst>
      <p:ext uri="{BB962C8B-B14F-4D97-AF65-F5344CB8AC3E}">
        <p14:creationId xmlns:p14="http://schemas.microsoft.com/office/powerpoint/2010/main" val="1090613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7620000" cy="1143000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утвержденной уполномоченным органом тарифной сметы за 2025 год по передаче электроэнергии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2B75C0-A7A9-4CB1-907E-B994A79A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92088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244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FBD8480F-2F31-C691-0311-08E00B1C9CE1}"/>
              </a:ext>
            </a:extLst>
          </p:cNvPr>
          <p:cNvSpPr txBox="1">
            <a:spLocks/>
          </p:cNvSpPr>
          <p:nvPr/>
        </p:nvSpPr>
        <p:spPr>
          <a:xfrm>
            <a:off x="136667" y="175158"/>
            <a:ext cx="8208912" cy="47736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defTabSz="685800">
              <a:lnSpc>
                <a:spcPct val="100000"/>
              </a:lnSpc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тарифной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сметы за 2025 год (до аудита)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A4D1032-E11C-EBBF-ACE9-0470BD2B4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180802"/>
              </p:ext>
            </p:extLst>
          </p:nvPr>
        </p:nvGraphicFramePr>
        <p:xfrm>
          <a:off x="395535" y="764704"/>
          <a:ext cx="7950043" cy="5547930"/>
        </p:xfrm>
        <a:graphic>
          <a:graphicData uri="http://schemas.openxmlformats.org/drawingml/2006/table">
            <a:tbl>
              <a:tblPr/>
              <a:tblGrid>
                <a:gridCol w="622516">
                  <a:extLst>
                    <a:ext uri="{9D8B030D-6E8A-4147-A177-3AD203B41FA5}">
                      <a16:colId xmlns:a16="http://schemas.microsoft.com/office/drawing/2014/main" val="3357335635"/>
                    </a:ext>
                  </a:extLst>
                </a:gridCol>
                <a:gridCol w="3034764">
                  <a:extLst>
                    <a:ext uri="{9D8B030D-6E8A-4147-A177-3AD203B41FA5}">
                      <a16:colId xmlns:a16="http://schemas.microsoft.com/office/drawing/2014/main" val="491588397"/>
                    </a:ext>
                  </a:extLst>
                </a:gridCol>
                <a:gridCol w="920804">
                  <a:extLst>
                    <a:ext uri="{9D8B030D-6E8A-4147-A177-3AD203B41FA5}">
                      <a16:colId xmlns:a16="http://schemas.microsoft.com/office/drawing/2014/main" val="249644243"/>
                    </a:ext>
                  </a:extLst>
                </a:gridCol>
                <a:gridCol w="1206124">
                  <a:extLst>
                    <a:ext uri="{9D8B030D-6E8A-4147-A177-3AD203B41FA5}">
                      <a16:colId xmlns:a16="http://schemas.microsoft.com/office/drawing/2014/main" val="1376538596"/>
                    </a:ext>
                  </a:extLst>
                </a:gridCol>
                <a:gridCol w="1206124">
                  <a:extLst>
                    <a:ext uri="{9D8B030D-6E8A-4147-A177-3AD203B41FA5}">
                      <a16:colId xmlns:a16="http://schemas.microsoft.com/office/drawing/2014/main" val="1792322297"/>
                    </a:ext>
                  </a:extLst>
                </a:gridCol>
                <a:gridCol w="959711">
                  <a:extLst>
                    <a:ext uri="{9D8B030D-6E8A-4147-A177-3AD203B41FA5}">
                      <a16:colId xmlns:a16="http://schemas.microsoft.com/office/drawing/2014/main" val="2725516798"/>
                    </a:ext>
                  </a:extLst>
                </a:gridCol>
              </a:tblGrid>
              <a:tr h="8932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Утвержденная тарифная смета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Фактически сложившиеся показатели за                         2025г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Отклонение, в %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229506"/>
                  </a:ext>
                </a:extLst>
              </a:tr>
              <a:tr h="4466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Затраты на производство товаров и предоставление услуг, всего, в т.ч.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32 791 548,9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38 511 541,6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654756"/>
                  </a:ext>
                </a:extLst>
              </a:tr>
              <a:tr h="246821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Материальные затраты, всего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936 089,9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954 176,9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26761"/>
                  </a:ext>
                </a:extLst>
              </a:tr>
              <a:tr h="246821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756589"/>
                  </a:ext>
                </a:extLst>
              </a:tr>
              <a:tr h="246821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Сырье и материалы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623 726,3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631 450,9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325633"/>
                  </a:ext>
                </a:extLst>
              </a:tr>
              <a:tr h="246821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ГСМ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200 341,0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191 593,5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044012"/>
                  </a:ext>
                </a:extLst>
              </a:tr>
              <a:tr h="246821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Энергия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112 022,6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131 132,5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028645"/>
                  </a:ext>
                </a:extLst>
              </a:tr>
              <a:tr h="246821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оплату труда, всего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11 085 949,3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11 017 399,9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-0,6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41078"/>
                  </a:ext>
                </a:extLst>
              </a:tr>
              <a:tr h="246821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8998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Заработная плата производственного персонала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9 676 155,0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9 674 368,4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607864"/>
                  </a:ext>
                </a:extLst>
              </a:tr>
              <a:tr h="470134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Социальный налог и социальные отчисления, ОСМС, ОПВР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1 409 794,3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1 343 031,6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2227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Амортизация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5 819 129,54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5 755 870,39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87219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Затраты на нормативные технические потери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13 736 448,8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19 558 564,7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42,38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225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Плата за услуги системного оператора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32 895,0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38 752,8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48191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Ремонт, всего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129 857,2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131 285,2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207559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Коммунальные услуги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8 144,8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7 740,6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466178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затраты 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9323" marR="9323" marT="93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1 043 034,3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1 047 751,2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KZ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35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782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28</a:t>
            </a:fld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35835F5-1D45-DB92-9FBA-CB70CEE7A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01688"/>
              </p:ext>
            </p:extLst>
          </p:nvPr>
        </p:nvGraphicFramePr>
        <p:xfrm>
          <a:off x="395536" y="548680"/>
          <a:ext cx="7704857" cy="5862359"/>
        </p:xfrm>
        <a:graphic>
          <a:graphicData uri="http://schemas.openxmlformats.org/drawingml/2006/table">
            <a:tbl>
              <a:tblPr/>
              <a:tblGrid>
                <a:gridCol w="831375">
                  <a:extLst>
                    <a:ext uri="{9D8B030D-6E8A-4147-A177-3AD203B41FA5}">
                      <a16:colId xmlns:a16="http://schemas.microsoft.com/office/drawing/2014/main" val="1615726550"/>
                    </a:ext>
                  </a:extLst>
                </a:gridCol>
                <a:gridCol w="2740023">
                  <a:extLst>
                    <a:ext uri="{9D8B030D-6E8A-4147-A177-3AD203B41FA5}">
                      <a16:colId xmlns:a16="http://schemas.microsoft.com/office/drawing/2014/main" val="2036667925"/>
                    </a:ext>
                  </a:extLst>
                </a:gridCol>
                <a:gridCol w="1088985">
                  <a:extLst>
                    <a:ext uri="{9D8B030D-6E8A-4147-A177-3AD203B41FA5}">
                      <a16:colId xmlns:a16="http://schemas.microsoft.com/office/drawing/2014/main" val="3453982115"/>
                    </a:ext>
                  </a:extLst>
                </a:gridCol>
                <a:gridCol w="1088985">
                  <a:extLst>
                    <a:ext uri="{9D8B030D-6E8A-4147-A177-3AD203B41FA5}">
                      <a16:colId xmlns:a16="http://schemas.microsoft.com/office/drawing/2014/main" val="1114794399"/>
                    </a:ext>
                  </a:extLst>
                </a:gridCol>
                <a:gridCol w="1088985">
                  <a:extLst>
                    <a:ext uri="{9D8B030D-6E8A-4147-A177-3AD203B41FA5}">
                      <a16:colId xmlns:a16="http://schemas.microsoft.com/office/drawing/2014/main" val="2194549317"/>
                    </a:ext>
                  </a:extLst>
                </a:gridCol>
                <a:gridCol w="866504">
                  <a:extLst>
                    <a:ext uri="{9D8B030D-6E8A-4147-A177-3AD203B41FA5}">
                      <a16:colId xmlns:a16="http://schemas.microsoft.com/office/drawing/2014/main" val="2860849486"/>
                    </a:ext>
                  </a:extLst>
                </a:gridCol>
              </a:tblGrid>
              <a:tr h="7267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Утвержденная тарифная смета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Фактически сложившиеся показатели за                    2025г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Отклонение, в %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581053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периода, всего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1 839 836,4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1 765 197,7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983653"/>
                  </a:ext>
                </a:extLst>
              </a:tr>
              <a:tr h="363367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и административные расходы, всего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1 839 836,4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1 765 197,7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69312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562158"/>
                  </a:ext>
                </a:extLst>
              </a:tr>
              <a:tr h="382492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Заработная плата административного персонала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506 568,0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482 236,0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934644"/>
                  </a:ext>
                </a:extLst>
              </a:tr>
              <a:tr h="382492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9.2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Социальный налог и социальные отчисления, ОСМС, ОПВР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78 011,5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74 311,9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880965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9.4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платежи и сборы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1 091 674,3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1 039 273,7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81432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9.5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Амортизация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83 425,5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84 031,1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230030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9.6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Материалы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1 343,2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1 296,2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655366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9.7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ГСМ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5 869,1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5 722,7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138663"/>
                  </a:ext>
                </a:extLst>
              </a:tr>
              <a:tr h="382492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9.8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Коммунальные услуги (вывоз ТБО, водоснабжение и канализация, энергия)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12 721,0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15 341,5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088958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9.9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Аудиторские услуги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319052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9.10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банка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1 303,8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1 246,9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7815469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9.11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расходы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57 020,0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59 837,7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516022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выплату вознаграждений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933712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затрат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34 631 385,3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40 276 739,3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639070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Прибыль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758 314,7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-3 170 522,8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-518,1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969221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 возмещения ВКТ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93 809,5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98 294,6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540107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доходов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35 295 890,4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37 007 921,9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042027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оказываемых услуг 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кВтч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4 690 476,0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4 914 730,7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915171"/>
                  </a:ext>
                </a:extLst>
              </a:tr>
              <a:tr h="20080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VII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Нормативные технические потери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9,79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-0,1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957458"/>
                  </a:ext>
                </a:extLst>
              </a:tr>
              <a:tr h="200808">
                <a:tc v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кВтч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510 086,0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533 674,6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54504"/>
                  </a:ext>
                </a:extLst>
              </a:tr>
              <a:tr h="2008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VIII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Тариф (без НДС)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тенге/кВтч</a:t>
                      </a:r>
                    </a:p>
                  </a:txBody>
                  <a:tcPr marL="7844" marR="7844" marT="78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7,53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7,53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166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101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>
            <a:extLst>
              <a:ext uri="{FF2B5EF4-FFF2-40B4-BE49-F238E27FC236}">
                <a16:creationId xmlns:a16="http://schemas.microsoft.com/office/drawing/2014/main" id="{BA717EB8-0C9B-4D43-9ECF-1DEB71449674}"/>
              </a:ext>
            </a:extLst>
          </p:cNvPr>
          <p:cNvSpPr txBox="1">
            <a:spLocks/>
          </p:cNvSpPr>
          <p:nvPr/>
        </p:nvSpPr>
        <p:spPr>
          <a:xfrm>
            <a:off x="251520" y="2564904"/>
            <a:ext cx="7776864" cy="7920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70000" algn="just" defTabSz="685800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утвержденной структуре тарифа АО «Астана-РЭК» затраты на покупку электроэнергии составляют 39%, фактические затраты составили 53%.</a:t>
            </a:r>
          </a:p>
        </p:txBody>
      </p:sp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B1D0C1B0-9A96-43BC-A412-F97251515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4070" y="5478975"/>
            <a:ext cx="548640" cy="297180"/>
          </a:xfrm>
        </p:spPr>
        <p:txBody>
          <a:bodyPr/>
          <a:lstStyle/>
          <a:p>
            <a:pPr defTabSz="685800">
              <a:defRPr/>
            </a:pPr>
            <a:fld id="{31B45597-AF56-4376-A4A7-D10B07D3C12F}" type="slidenum">
              <a:rPr lang="ru-RU" sz="1500"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29</a:t>
            </a:fld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3E68A81F-CC04-4719-A01E-7D41D9736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846419"/>
              </p:ext>
            </p:extLst>
          </p:nvPr>
        </p:nvGraphicFramePr>
        <p:xfrm>
          <a:off x="467544" y="1052736"/>
          <a:ext cx="7718540" cy="1483147"/>
        </p:xfrm>
        <a:graphic>
          <a:graphicData uri="http://schemas.openxmlformats.org/drawingml/2006/table">
            <a:tbl>
              <a:tblPr/>
              <a:tblGrid>
                <a:gridCol w="604388">
                  <a:extLst>
                    <a:ext uri="{9D8B030D-6E8A-4147-A177-3AD203B41FA5}">
                      <a16:colId xmlns:a16="http://schemas.microsoft.com/office/drawing/2014/main" val="2584638144"/>
                    </a:ext>
                  </a:extLst>
                </a:gridCol>
                <a:gridCol w="2563964">
                  <a:extLst>
                    <a:ext uri="{9D8B030D-6E8A-4147-A177-3AD203B41FA5}">
                      <a16:colId xmlns:a16="http://schemas.microsoft.com/office/drawing/2014/main" val="14661187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19323212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714494869"/>
                    </a:ext>
                  </a:extLst>
                </a:gridCol>
                <a:gridCol w="1242158">
                  <a:extLst>
                    <a:ext uri="{9D8B030D-6E8A-4147-A177-3AD203B41FA5}">
                      <a16:colId xmlns:a16="http://schemas.microsoft.com/office/drawing/2014/main" val="3966278793"/>
                    </a:ext>
                  </a:extLst>
                </a:gridCol>
                <a:gridCol w="931766">
                  <a:extLst>
                    <a:ext uri="{9D8B030D-6E8A-4147-A177-3AD203B41FA5}">
                      <a16:colId xmlns:a16="http://schemas.microsoft.com/office/drawing/2014/main" val="2034995738"/>
                    </a:ext>
                  </a:extLst>
                </a:gridCol>
              </a:tblGrid>
              <a:tr h="7225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8482" marR="8482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8482" marR="8482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482" marR="8482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Утверждено ТС</a:t>
                      </a:r>
                    </a:p>
                  </a:txBody>
                  <a:tcPr marL="8482" marR="8482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 за                      2025 г</a:t>
                      </a:r>
                    </a:p>
                  </a:txBody>
                  <a:tcPr marL="8482" marR="8482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</a:t>
                      </a:r>
                    </a:p>
                  </a:txBody>
                  <a:tcPr marL="8482" marR="8482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157784"/>
                  </a:ext>
                </a:extLst>
              </a:tr>
              <a:tr h="361280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36000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Нормативные технические потери</a:t>
                      </a:r>
                    </a:p>
                  </a:txBody>
                  <a:tcPr marL="8482" marR="8482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8482" marR="8482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13 736 448,8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19 558 564,7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5 822 115,9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35445"/>
                  </a:ext>
                </a:extLst>
              </a:tr>
              <a:tr h="199654">
                <a:tc vMerge="1">
                  <a:txBody>
                    <a:bodyPr/>
                    <a:lstStyle/>
                    <a:p>
                      <a:pPr algn="ctr" fontAlgn="t"/>
                      <a:endParaRPr lang="ru-KZ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2" marR="8482" marT="848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6000" algn="l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2" marR="8482" marT="848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844" marR="7844" marT="7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4" marR="7844" marT="7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9,79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4" marR="7844" marT="7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46147"/>
                  </a:ext>
                </a:extLst>
              </a:tr>
              <a:tr h="199654">
                <a:tc vMerge="1">
                  <a:txBody>
                    <a:bodyPr/>
                    <a:lstStyle/>
                    <a:p>
                      <a:pPr algn="ctr" fontAlgn="t"/>
                      <a:endParaRPr lang="ru-KZ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2" marR="8482" marT="848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6000" algn="l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2" marR="8482" marT="848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кВтч</a:t>
                      </a:r>
                    </a:p>
                  </a:txBody>
                  <a:tcPr marL="7844" marR="7844" marT="7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510 0,86,0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4" marR="7844" marT="7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533 674,6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4" marR="7844" marT="7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23 588,7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660311"/>
                  </a:ext>
                </a:extLst>
              </a:tr>
            </a:tbl>
          </a:graphicData>
        </a:graphic>
      </p:graphicFrame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DAF23342-B885-D12D-5EB6-E1275BB0DAA2}"/>
              </a:ext>
            </a:extLst>
          </p:cNvPr>
          <p:cNvSpPr txBox="1">
            <a:spLocks/>
          </p:cNvSpPr>
          <p:nvPr/>
        </p:nvSpPr>
        <p:spPr>
          <a:xfrm>
            <a:off x="136667" y="175158"/>
            <a:ext cx="8208912" cy="47736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defTabSz="685800">
              <a:lnSpc>
                <a:spcPct val="100000"/>
              </a:lnSpc>
            </a:pP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стратегического товара (электроэнергии) 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B65314E-8511-01D6-DD79-5C181A5406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755502"/>
              </p:ext>
            </p:extLst>
          </p:nvPr>
        </p:nvGraphicFramePr>
        <p:xfrm>
          <a:off x="409220" y="3212976"/>
          <a:ext cx="777686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3626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82920-98BE-4BB8-9D21-43FBE856FEC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640409"/>
              </p:ext>
            </p:extLst>
          </p:nvPr>
        </p:nvGraphicFramePr>
        <p:xfrm>
          <a:off x="186721" y="1077195"/>
          <a:ext cx="8157690" cy="4968005"/>
        </p:xfrm>
        <a:graphic>
          <a:graphicData uri="http://schemas.openxmlformats.org/drawingml/2006/table">
            <a:tbl>
              <a:tblPr firstRow="1" firstCol="1" bandRow="1"/>
              <a:tblGrid>
                <a:gridCol w="2366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9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35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98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3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4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Наименование оборудования 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изм.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КЛ-220кВ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КЛ-110кВ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147,062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147,062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147,422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152,622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КЛ-20кВ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540,911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622,028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751,159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871,053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1 293,023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КЛ-10кВ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2 346,915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2 432,732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2 532,626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2 724,467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3 179,28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КЛ-6кВ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КЛ-0,4кВ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1 181,436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1 239,365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1 270,244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1 423,361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1 750,568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ВЛ-220кВ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143,436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143,436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69,146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143,436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143,436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ВЛ-110кВ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207,908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207,908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200,206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199,348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199,348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ВЛ-10кВ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356,339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373,070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373,390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378,389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ВЛ-0,4кВ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502,558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583,558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592,800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613,946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610,906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Всего ЛЭП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5 458,94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500" b="1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774,175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5 968,009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6 532,959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7 762,38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ПС-220кВ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ПС-110кВ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РП, ТП, КТП-10/0,4кВ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1 528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1 714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1 749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1 771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1 827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Объем условных единиц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у.е.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96 313,63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102 459,9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104 829,1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107 129,4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115 723,6</a:t>
                      </a:r>
                    </a:p>
                  </a:txBody>
                  <a:tcPr marL="68061" marR="680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40C3B7A9-C2FC-A979-2132-54977DC7A78F}"/>
              </a:ext>
            </a:extLst>
          </p:cNvPr>
          <p:cNvSpPr txBox="1">
            <a:spLocks/>
          </p:cNvSpPr>
          <p:nvPr/>
        </p:nvSpPr>
        <p:spPr>
          <a:xfrm>
            <a:off x="135499" y="188640"/>
            <a:ext cx="8208912" cy="504603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характеристика</a:t>
            </a:r>
          </a:p>
        </p:txBody>
      </p:sp>
    </p:spTree>
    <p:extLst>
      <p:ext uri="{BB962C8B-B14F-4D97-AF65-F5344CB8AC3E}">
        <p14:creationId xmlns:p14="http://schemas.microsoft.com/office/powerpoint/2010/main" val="1076249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30</a:t>
            </a:fld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33625"/>
              </p:ext>
            </p:extLst>
          </p:nvPr>
        </p:nvGraphicFramePr>
        <p:xfrm>
          <a:off x="498265" y="4469020"/>
          <a:ext cx="7643412" cy="2128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2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44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2024г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ДКРЕМ</a:t>
                      </a:r>
                    </a:p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(план 2025г.)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2025г.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67">
                <a:tc>
                  <a:txBody>
                    <a:bodyPr/>
                    <a:lstStyle/>
                    <a:p>
                      <a:r>
                        <a:rPr lang="ru-RU" sz="1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капитальный ремонт,</a:t>
                      </a:r>
                      <a:r>
                        <a:rPr lang="ru-RU" sz="13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числе: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419 547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884 486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893 054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486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Приводящий к увеличению стоимости (инвестиции)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333 998</a:t>
                      </a:r>
                    </a:p>
                  </a:txBody>
                  <a:tcPr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754 629</a:t>
                      </a:r>
                    </a:p>
                  </a:txBody>
                  <a:tcPr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761 769</a:t>
                      </a:r>
                    </a:p>
                  </a:txBody>
                  <a:tcPr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486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приводящий к увеличению</a:t>
                      </a:r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стоимости 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85 549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129 857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131 285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A3AC57EE-3997-4E94-B61B-F0CED8B95D27}"/>
              </a:ext>
            </a:extLst>
          </p:cNvPr>
          <p:cNvSpPr txBox="1">
            <a:spLocks/>
          </p:cNvSpPr>
          <p:nvPr/>
        </p:nvSpPr>
        <p:spPr>
          <a:xfrm>
            <a:off x="179512" y="260648"/>
            <a:ext cx="8208912" cy="47736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defTabSz="685800">
              <a:lnSpc>
                <a:spcPct val="100000"/>
              </a:lnSpc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плана капитального и текущего ремонта за 2024-2025гг.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BEE30-EAE7-4B48-8244-7415731570D8}"/>
              </a:ext>
            </a:extLst>
          </p:cNvPr>
          <p:cNvSpPr txBox="1"/>
          <p:nvPr/>
        </p:nvSpPr>
        <p:spPr>
          <a:xfrm>
            <a:off x="1027523" y="760105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тыс. тенге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AD52CD3-FC80-3A7C-5DD9-D46F7683B0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24665"/>
              </p:ext>
            </p:extLst>
          </p:nvPr>
        </p:nvGraphicFramePr>
        <p:xfrm>
          <a:off x="498265" y="1028422"/>
          <a:ext cx="7643411" cy="3336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1640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2060848"/>
            <a:ext cx="6768752" cy="10772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3200" b="1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деятельности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«Астана-РЭК»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22B75C0-A7A9-4CB1-907E-B994A79A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08" y="398249"/>
            <a:ext cx="790980" cy="7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607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2C18EE-E19A-4F3D-8B87-23F1DD1C2F3C}"/>
              </a:ext>
            </a:extLst>
          </p:cNvPr>
          <p:cNvSpPr/>
          <p:nvPr/>
        </p:nvSpPr>
        <p:spPr>
          <a:xfrm>
            <a:off x="395536" y="2893517"/>
            <a:ext cx="7704856" cy="3827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Приказом Департамента Комитета по регулированию естественных монополий Министерства национальной экономики Республики Казахстан по городу Нур-Султан №61-ОД от 05 ноября 2020 года был утвержден предельный уровень тарифа на 2021-2025 годы. </a:t>
            </a:r>
          </a:p>
          <a:p>
            <a:pPr indent="450215" algn="just"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действия утвержденного пятилетнего тарифа закончился 31 декабря 2025 года.</a:t>
            </a:r>
          </a:p>
          <a:p>
            <a:pPr indent="450215" algn="just"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Приказом Департамента Комитета по регулированию естественных монополий Министерства национальной экономики Республики Казахстан по городу Астана №102-ОД от 04 ноября 2025 года утвержден предельный уровень тарифа на 2026-2030 годы:</a:t>
            </a:r>
          </a:p>
          <a:p>
            <a:pPr indent="450215" algn="just">
              <a:lnSpc>
                <a:spcPct val="115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год – 8,86 тенге/кВтч;</a:t>
            </a:r>
          </a:p>
          <a:p>
            <a:pPr indent="450215" algn="just">
              <a:lnSpc>
                <a:spcPct val="115000"/>
              </a:lnSpc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год – 9,31 тенге/кВтч;</a:t>
            </a:r>
          </a:p>
          <a:p>
            <a:pPr indent="450215" algn="just">
              <a:lnSpc>
                <a:spcPct val="115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2028 год – 9,71 тенге/кВтч;</a:t>
            </a:r>
          </a:p>
          <a:p>
            <a:pPr indent="450215" algn="just">
              <a:lnSpc>
                <a:spcPct val="115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2029 год – 10,12 тенге/кВтч;</a:t>
            </a:r>
          </a:p>
          <a:p>
            <a:pPr indent="450215" algn="just">
              <a:lnSpc>
                <a:spcPct val="115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2030 год – 10,56 тенге/кВтч.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C9810006-65FC-5CEA-0533-5041073F80D8}"/>
              </a:ext>
            </a:extLst>
          </p:cNvPr>
          <p:cNvSpPr txBox="1">
            <a:spLocks/>
          </p:cNvSpPr>
          <p:nvPr/>
        </p:nvSpPr>
        <p:spPr>
          <a:xfrm>
            <a:off x="143508" y="188640"/>
            <a:ext cx="8208912" cy="47736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Утвержденные тарифы на передачу электрической энергии на 2025-2026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163EF2C-1B27-CC3C-71B1-F40F3D279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598135"/>
              </p:ext>
            </p:extLst>
          </p:nvPr>
        </p:nvGraphicFramePr>
        <p:xfrm>
          <a:off x="467544" y="764704"/>
          <a:ext cx="7884876" cy="2005330"/>
        </p:xfrm>
        <a:graphic>
          <a:graphicData uri="http://schemas.openxmlformats.org/drawingml/2006/table">
            <a:tbl>
              <a:tblPr/>
              <a:tblGrid>
                <a:gridCol w="936104">
                  <a:extLst>
                    <a:ext uri="{9D8B030D-6E8A-4147-A177-3AD203B41FA5}">
                      <a16:colId xmlns:a16="http://schemas.microsoft.com/office/drawing/2014/main" val="1184709637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3900192655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val="2721663034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val="2920916216"/>
                    </a:ext>
                  </a:extLst>
                </a:gridCol>
              </a:tblGrid>
              <a:tr h="4381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Вид регулируемой услуги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Тарифы по передаче электрической энергии, тенге/кВтч без НДС*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288227"/>
                  </a:ext>
                </a:extLst>
              </a:tr>
              <a:tr h="438150">
                <a:tc v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2025г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2026г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048865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Передача электрической энергии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7,5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KZ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7082777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l" fontAlgn="t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01.01.2026г по 31.03.2026г</a:t>
                      </a:r>
                    </a:p>
                  </a:txBody>
                  <a:tcPr marL="25717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7,53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014202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l" fontAlgn="t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01.04.2026г по 31.12.2026г</a:t>
                      </a:r>
                    </a:p>
                  </a:txBody>
                  <a:tcPr marL="25717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392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626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20168" y="5720680"/>
            <a:ext cx="588336" cy="228600"/>
          </a:xfrm>
        </p:spPr>
        <p:txBody>
          <a:bodyPr vert="horz" lIns="0" tIns="0" rIns="0" bIns="0" anchor="ctr"/>
          <a:lstStyle/>
          <a:p>
            <a:fld id="{725C68B6-61C2-468F-89AB-4B9F7531AA68}" type="slidenum">
              <a:rPr lang="ru-RU" sz="2000">
                <a:solidFill>
                  <a:prstClr val="white"/>
                </a:solidFill>
              </a:rPr>
              <a:pPr/>
              <a:t>33</a:t>
            </a:fld>
            <a:endParaRPr lang="ru-RU" sz="2000" dirty="0">
              <a:solidFill>
                <a:prstClr val="white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678397"/>
              </p:ext>
            </p:extLst>
          </p:nvPr>
        </p:nvGraphicFramePr>
        <p:xfrm>
          <a:off x="539552" y="1124744"/>
          <a:ext cx="7565008" cy="4058773"/>
        </p:xfrm>
        <a:graphic>
          <a:graphicData uri="http://schemas.openxmlformats.org/drawingml/2006/table">
            <a:tbl>
              <a:tblPr/>
              <a:tblGrid>
                <a:gridCol w="72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6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9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7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42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118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Утвержденная тарифная смета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1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67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затрат на предоставление услуг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34 631,4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42 488,6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19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758,3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478,6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19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возмещения ВКТ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93,8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72,4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524904"/>
                  </a:ext>
                </a:extLst>
              </a:tr>
              <a:tr h="30119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35 295,9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42 894,8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19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оказываемых услуг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4 690,5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4 839,0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1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технические потери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9,80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9,85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195">
                <a:tc vMerge="1">
                  <a:txBody>
                    <a:bodyPr/>
                    <a:lstStyle/>
                    <a:p>
                      <a:pPr algn="ctr" fontAlgn="ctr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кВтч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510,1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529,1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19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 (без учёта НДС)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тенге/кВтч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7,53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8,86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195">
                <a:tc>
                  <a:txBody>
                    <a:bodyPr/>
                    <a:lstStyle/>
                    <a:p>
                      <a:pPr algn="ctr" fontAlgn="ctr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01.01.2026г по 31.03.2026г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7,53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618673"/>
                  </a:ext>
                </a:extLst>
              </a:tr>
              <a:tr h="301195">
                <a:tc>
                  <a:txBody>
                    <a:bodyPr/>
                    <a:lstStyle/>
                    <a:p>
                      <a:pPr algn="ctr" fontAlgn="ctr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01.04.2026г по 31.12.2026г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9,40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139683"/>
                  </a:ext>
                </a:extLst>
              </a:tr>
            </a:tbl>
          </a:graphicData>
        </a:graphic>
      </p:graphicFrame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93E00E4E-2752-907F-AC41-2BE85517E2AF}"/>
              </a:ext>
            </a:extLst>
          </p:cNvPr>
          <p:cNvSpPr txBox="1">
            <a:spLocks/>
          </p:cNvSpPr>
          <p:nvPr/>
        </p:nvSpPr>
        <p:spPr>
          <a:xfrm>
            <a:off x="467544" y="188640"/>
            <a:ext cx="7848872" cy="47736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Утвержденная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тарифная смета на 2025-2026 годы</a:t>
            </a:r>
          </a:p>
        </p:txBody>
      </p:sp>
    </p:spTree>
    <p:extLst>
      <p:ext uri="{BB962C8B-B14F-4D97-AF65-F5344CB8AC3E}">
        <p14:creationId xmlns:p14="http://schemas.microsoft.com/office/powerpoint/2010/main" val="4256302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5671666"/>
            <a:ext cx="78971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Нормативные потери утверждены Департаментом Комитета по регулированию естественных монополий </a:t>
            </a:r>
            <a:r>
              <a:rPr lang="ru-RU" sz="15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Министерства национальной экономики Республики Казахстан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по городу Астана на 2025 год в размере  9,80%, на 2026 год в размере 9,85%.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0C6E65BF-02D0-B76C-AD32-A9113A76C091}"/>
              </a:ext>
            </a:extLst>
          </p:cNvPr>
          <p:cNvSpPr txBox="1">
            <a:spLocks/>
          </p:cNvSpPr>
          <p:nvPr/>
        </p:nvSpPr>
        <p:spPr>
          <a:xfrm>
            <a:off x="371848" y="126665"/>
            <a:ext cx="7848872" cy="47736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на 2025-2026 годы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3725089"/>
              </p:ext>
            </p:extLst>
          </p:nvPr>
        </p:nvGraphicFramePr>
        <p:xfrm>
          <a:off x="683569" y="764705"/>
          <a:ext cx="7717482" cy="475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2065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35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527089"/>
              </p:ext>
            </p:extLst>
          </p:nvPr>
        </p:nvGraphicFramePr>
        <p:xfrm>
          <a:off x="467544" y="1628800"/>
          <a:ext cx="7763988" cy="4625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9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2026г., тыс. тенге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устаревшего оборудования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87 208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Релейная защита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465 816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Автоматизированная система коммерческого учета электроэнергии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467 544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реконструкция объектов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5 672 976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Проектно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изыскательские работы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162 756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085897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 основных средств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190 877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958775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устаревшего оборудования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87 208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7 047 176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C376D579-B28D-CD57-9E55-B776B3B80670}"/>
              </a:ext>
            </a:extLst>
          </p:cNvPr>
          <p:cNvSpPr txBox="1">
            <a:spLocks/>
          </p:cNvSpPr>
          <p:nvPr/>
        </p:nvSpPr>
        <p:spPr>
          <a:xfrm>
            <a:off x="467544" y="404664"/>
            <a:ext cx="7848872" cy="47736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defTabSz="685800">
              <a:spcBef>
                <a:spcPct val="0"/>
              </a:spcBef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жденная инвестиционная программа на 2026 год</a:t>
            </a:r>
          </a:p>
        </p:txBody>
      </p:sp>
    </p:spTree>
    <p:extLst>
      <p:ext uri="{BB962C8B-B14F-4D97-AF65-F5344CB8AC3E}">
        <p14:creationId xmlns:p14="http://schemas.microsoft.com/office/powerpoint/2010/main" val="911268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9551" y="5861531"/>
            <a:ext cx="741682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выполняется собственными силами предприятия.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485874"/>
              </p:ext>
            </p:extLst>
          </p:nvPr>
        </p:nvGraphicFramePr>
        <p:xfrm>
          <a:off x="539550" y="1484784"/>
          <a:ext cx="7776865" cy="4022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8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9338">
                  <a:extLst>
                    <a:ext uri="{9D8B030D-6E8A-4147-A177-3AD203B41FA5}">
                      <a16:colId xmlns:a16="http://schemas.microsoft.com/office/drawing/2014/main" val="1973566379"/>
                    </a:ext>
                  </a:extLst>
                </a:gridCol>
                <a:gridCol w="12437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7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5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2025г.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 затрат</a:t>
                      </a: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07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ремонт, приводящий к увеличению стоимости основных средств</a:t>
                      </a:r>
                    </a:p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(в рамках инвестиционной программы), в том числе: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7" marR="7157" marT="71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57" marR="7157" marT="7157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14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РП, ТП, КТП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87 208</a:t>
                      </a: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14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ВЛ-10кВ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20,09</a:t>
                      </a: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292 931</a:t>
                      </a: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14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ВЛ-0,4кВ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29,06</a:t>
                      </a: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404 390</a:t>
                      </a: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14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5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тыс. тенге</a:t>
                      </a:r>
                      <a:endParaRPr lang="ru-RU" sz="15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500" b="1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784 529</a:t>
                      </a: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6077"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ремонт, не приводящий к увеличению стоимости основных средств</a:t>
                      </a:r>
                    </a:p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(в рамках тарифа), в том числе: 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7" marR="7157" marT="7157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83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РП, ТП, КТП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4 805</a:t>
                      </a: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83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</a:t>
                      </a:r>
                      <a:r>
                        <a:rPr lang="ru-RU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220-110кВ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км.</a:t>
                      </a: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59,44</a:t>
                      </a: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18 750</a:t>
                      </a:r>
                    </a:p>
                  </a:txBody>
                  <a:tcPr marL="7157" marR="7157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921227"/>
                  </a:ext>
                </a:extLst>
              </a:tr>
              <a:tr h="28183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Всего: </a:t>
                      </a:r>
                    </a:p>
                  </a:txBody>
                  <a:tcPr marL="7157" marR="7157" marT="71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тыс. тенге</a:t>
                      </a:r>
                      <a:endParaRPr lang="ru-RU" sz="15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57" marR="7157" marT="71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23 555</a:t>
                      </a:r>
                    </a:p>
                  </a:txBody>
                  <a:tcPr marL="7157" marR="7157" marT="71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172855"/>
                  </a:ext>
                </a:extLst>
              </a:tr>
            </a:tbl>
          </a:graphicData>
        </a:graphic>
      </p:graphicFrame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D6E2A72A-0185-A640-BBE9-51C193781301}"/>
              </a:ext>
            </a:extLst>
          </p:cNvPr>
          <p:cNvSpPr txBox="1">
            <a:spLocks/>
          </p:cNvSpPr>
          <p:nvPr/>
        </p:nvSpPr>
        <p:spPr>
          <a:xfrm>
            <a:off x="467543" y="260648"/>
            <a:ext cx="7848872" cy="47736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капитальных ремонтов 2026 года</a:t>
            </a:r>
          </a:p>
        </p:txBody>
      </p:sp>
    </p:spTree>
    <p:extLst>
      <p:ext uri="{BB962C8B-B14F-4D97-AF65-F5344CB8AC3E}">
        <p14:creationId xmlns:p14="http://schemas.microsoft.com/office/powerpoint/2010/main" val="2168163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332656"/>
            <a:ext cx="7764139" cy="584775"/>
          </a:xfrm>
          <a:prstGeom prst="snip2Diag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 marL="360000" defTabSz="685800">
              <a:spcBef>
                <a:spcPct val="0"/>
              </a:spcBef>
              <a:defRPr sz="1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развития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«Астана – РЭК»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292757"/>
              </p:ext>
            </p:extLst>
          </p:nvPr>
        </p:nvGraphicFramePr>
        <p:xfrm>
          <a:off x="754584" y="1340768"/>
          <a:ext cx="7334073" cy="4860000"/>
        </p:xfrm>
        <a:graphic>
          <a:graphicData uri="http://schemas.openxmlformats.org/drawingml/2006/table">
            <a:tbl>
              <a:tblPr/>
              <a:tblGrid>
                <a:gridCol w="531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2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706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Мероприятия инвестиционной программы</a:t>
                      </a:r>
                      <a:endParaRPr lang="ru-RU" sz="1500" b="1" i="0" u="sng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Срок </a:t>
                      </a:r>
                    </a:p>
                    <a:p>
                      <a:pPr algn="ctr" rtl="0" fontAlgn="t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 </a:t>
                      </a:r>
                    </a:p>
                  </a:txBody>
                  <a:tcPr marL="5924" marR="5924" marT="5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183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Реконструкция ПС 110/10 </a:t>
                      </a:r>
                      <a:r>
                        <a:rPr lang="ru-RU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«Самал»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2026 г.</a:t>
                      </a: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183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РП «Энергоцентр-1»</a:t>
                      </a: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2026 г.</a:t>
                      </a: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2655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ПС «Кирова» с заменой трансформатора Т2 и строительство РПП на территории подстанции с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перезаводом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сетей»</a:t>
                      </a: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2026г.</a:t>
                      </a: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1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ПС 110/35/10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«Восточная»;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2027г.</a:t>
                      </a: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1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Замена оборудования в РП,ТП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2027г.</a:t>
                      </a: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183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Замена кабельных линий 10/0,4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2026-2027гг.</a:t>
                      </a: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183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Реконструкция ПС 110/10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«Кирова -2»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2027г.</a:t>
                      </a: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7183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Реконструкция ПС 110/10/6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«Насосная»</a:t>
                      </a: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2028г.</a:t>
                      </a:r>
                    </a:p>
                  </a:txBody>
                  <a:tcPr marL="5924" marR="5924" marT="59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025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11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7620000" cy="1143000"/>
          </a:xfrm>
          <a:solidFill>
            <a:schemeClr val="bg1"/>
          </a:solidFill>
        </p:spPr>
        <p:txBody>
          <a:bodyPr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Инвестиционная программа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«Астана-РЭК»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2B75C0-A7A9-4CB1-907E-B994A79A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1004"/>
            <a:ext cx="864096" cy="8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672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57804" cy="396240"/>
          </a:xfrm>
        </p:spPr>
        <p:txBody>
          <a:bodyPr/>
          <a:lstStyle/>
          <a:p>
            <a:fld id="{90446086-46B1-4982-B339-869EE1CDEF22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17222"/>
              </p:ext>
            </p:extLst>
          </p:nvPr>
        </p:nvGraphicFramePr>
        <p:xfrm>
          <a:off x="417955" y="908720"/>
          <a:ext cx="7643999" cy="56750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2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1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0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3693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План, </a:t>
                      </a:r>
                    </a:p>
                    <a:p>
                      <a:pPr algn="ctr"/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  <a:r>
                        <a:rPr lang="ru-RU" sz="15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</a:t>
                      </a:r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+/-</a:t>
                      </a:r>
                    </a:p>
                    <a:p>
                      <a:pPr algn="ctr"/>
                      <a:r>
                        <a:rPr lang="ru-RU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тыс.тенге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6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РП, ТП,</a:t>
                      </a:r>
                      <a:r>
                        <a:rPr lang="ru-RU" sz="18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КТП, ВЛ-10 </a:t>
                      </a:r>
                      <a:r>
                        <a:rPr lang="ru-RU" sz="18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r>
                        <a:rPr lang="ru-RU" sz="1800" b="0" baseline="0" dirty="0">
                          <a:latin typeface="Times New Roman" pitchFamily="18" charset="0"/>
                          <a:cs typeface="Times New Roman" pitchFamily="18" charset="0"/>
                        </a:rPr>
                        <a:t>, ВЛ-0,4 </a:t>
                      </a:r>
                      <a:r>
                        <a:rPr lang="ru-RU" sz="18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761 769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754 629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-7 140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6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Релейная защита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140 088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133 710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6 378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076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Внедрение АСКУЭ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41 153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41 153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492112"/>
                  </a:ext>
                </a:extLst>
              </a:tr>
              <a:tr h="600076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Строительство и реконструкция объектов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5 306 538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4 995 422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- 311 116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076">
                <a:tc>
                  <a:txBody>
                    <a:bodyPr/>
                    <a:lstStyle/>
                    <a:p>
                      <a:pPr algn="ctr"/>
                      <a:r>
                        <a:rPr lang="ru-RU" sz="15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Проектно-изыскательские работы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118 518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118 518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076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основных средств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292 804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276 638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-16 165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076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Закуп за счет средств экономии 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8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472 168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472 168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6 660 870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6 792 238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131 368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41B38C9A-D6BA-3235-CDFC-CAB451695C1A}"/>
              </a:ext>
            </a:extLst>
          </p:cNvPr>
          <p:cNvSpPr txBox="1">
            <a:spLocks/>
          </p:cNvSpPr>
          <p:nvPr/>
        </p:nvSpPr>
        <p:spPr>
          <a:xfrm>
            <a:off x="135499" y="188640"/>
            <a:ext cx="8208912" cy="504603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инвестиционной программы за 2025 год</a:t>
            </a:r>
          </a:p>
        </p:txBody>
      </p:sp>
    </p:spTree>
    <p:extLst>
      <p:ext uri="{BB962C8B-B14F-4D97-AF65-F5344CB8AC3E}">
        <p14:creationId xmlns:p14="http://schemas.microsoft.com/office/powerpoint/2010/main" val="393687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6362893" y="1194469"/>
            <a:ext cx="2173434" cy="233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spcBef>
                <a:spcPct val="20000"/>
              </a:spcBef>
              <a:buClr>
                <a:srgbClr val="4E67C8"/>
              </a:buClr>
              <a:buFont typeface="Arial" pitchFamily="34" charset="0"/>
              <a:buNone/>
              <a:defRPr/>
            </a:pP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тенге без НДС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70837" y="4103817"/>
            <a:ext cx="589744" cy="41038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158743" y="4147971"/>
            <a:ext cx="589744" cy="41038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843808" y="4126257"/>
            <a:ext cx="837931" cy="408137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020272" y="4119991"/>
            <a:ext cx="837931" cy="408137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graphicFrame>
        <p:nvGraphicFramePr>
          <p:cNvPr id="16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052330"/>
              </p:ext>
            </p:extLst>
          </p:nvPr>
        </p:nvGraphicFramePr>
        <p:xfrm>
          <a:off x="526271" y="1512180"/>
          <a:ext cx="7786774" cy="24209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0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9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74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56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7520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/>
                      <a:r>
                        <a:rPr lang="ru-RU" sz="1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7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388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Реконструкция ВЛ-10 кВ с переводом на СИП (с кап.ремонт)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325 729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318 473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177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Реконструкция ВЛ-0,4 кВ с переводом на СИП (с кап.ремонт)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29,695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269 042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29,695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269 016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80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Ремонт ТП, РП, КТП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166 998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167 138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520"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761 759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754 629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Заголовок 4">
            <a:extLst>
              <a:ext uri="{FF2B5EF4-FFF2-40B4-BE49-F238E27FC236}">
                <a16:creationId xmlns:a16="http://schemas.microsoft.com/office/drawing/2014/main" id="{7C34B304-9E57-41D1-808D-6A6FFD67E226}"/>
              </a:ext>
            </a:extLst>
          </p:cNvPr>
          <p:cNvSpPr txBox="1">
            <a:spLocks/>
          </p:cNvSpPr>
          <p:nvPr/>
        </p:nvSpPr>
        <p:spPr>
          <a:xfrm>
            <a:off x="104133" y="222678"/>
            <a:ext cx="8208912" cy="86856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</a:t>
            </a:r>
          </a:p>
          <a:p>
            <a:pPr algn="ctr" defTabSz="685800"/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ремонт, приводящий к увеличению </a:t>
            </a:r>
          </a:p>
          <a:p>
            <a:pPr algn="ctr" defTabSz="685800"/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стоимости основных средств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46BA98-35FE-54D7-2E0B-1443A3C21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81" y="4590249"/>
            <a:ext cx="1728192" cy="20715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18C934-046F-58BC-6EAF-E5FEA960E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93" y="4578279"/>
            <a:ext cx="1859038" cy="20834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ACC90A-4685-B921-E041-51B09F27F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457" y="4598988"/>
            <a:ext cx="1858044" cy="2062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B2C9C8-38DA-6D77-6AB5-88CA946B4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391" y="4590250"/>
            <a:ext cx="1769151" cy="20715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993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607490" y="1105916"/>
            <a:ext cx="2198618" cy="324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spcBef>
                <a:spcPct val="20000"/>
              </a:spcBef>
              <a:buClr>
                <a:srgbClr val="4E67C8"/>
              </a:buClr>
              <a:buFont typeface="Arial" pitchFamily="34" charset="0"/>
              <a:buNone/>
              <a:defRPr/>
            </a:pPr>
            <a:r>
              <a:rPr lang="ru-RU" sz="1000" i="1" dirty="0">
                <a:solidFill>
                  <a:prstClr val="black"/>
                </a:solidFill>
              </a:rPr>
              <a:t>тыс. тенге без НДС</a:t>
            </a:r>
          </a:p>
        </p:txBody>
      </p:sp>
      <p:graphicFrame>
        <p:nvGraphicFramePr>
          <p:cNvPr id="11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2106"/>
              </p:ext>
            </p:extLst>
          </p:nvPr>
        </p:nvGraphicFramePr>
        <p:xfrm>
          <a:off x="241252" y="1364771"/>
          <a:ext cx="8108763" cy="12954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8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7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7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79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95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7604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/>
                      <a:r>
                        <a:rPr lang="ru-RU" sz="1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968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Заземление нейтрали сети 10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через резисторы на ПС "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Чубары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", ПС "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Коктем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", ПС "Школьная", ПС "Промзона"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140 088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133 710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38510" y="3216290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устройства резистивного заземления нейтрали </a:t>
            </a:r>
          </a:p>
        </p:txBody>
      </p:sp>
      <p:sp>
        <p:nvSpPr>
          <p:cNvPr id="15" name="Заголовок 4">
            <a:extLst>
              <a:ext uri="{FF2B5EF4-FFF2-40B4-BE49-F238E27FC236}">
                <a16:creationId xmlns:a16="http://schemas.microsoft.com/office/drawing/2014/main" id="{A3A23543-BBAE-45B1-B821-4A209E2B6C59}"/>
              </a:ext>
            </a:extLst>
          </p:cNvPr>
          <p:cNvSpPr txBox="1">
            <a:spLocks/>
          </p:cNvSpPr>
          <p:nvPr/>
        </p:nvSpPr>
        <p:spPr>
          <a:xfrm>
            <a:off x="136152" y="145490"/>
            <a:ext cx="8208912" cy="86856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2. </a:t>
            </a:r>
          </a:p>
          <a:p>
            <a:pPr algn="ctr" defTabSz="685800"/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Релейная защита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6394A0-35CE-06B4-8C95-E4A843E45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04" y="3910952"/>
            <a:ext cx="2818058" cy="26023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A2BEA7-A04B-712D-E44A-9BC89367E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481" y="3910952"/>
            <a:ext cx="2782220" cy="26023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5F7953-CE5D-AA6B-4122-F9E733AA7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520" y="3910952"/>
            <a:ext cx="2300896" cy="26023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8048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607490" y="1105916"/>
            <a:ext cx="2198618" cy="324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spcBef>
                <a:spcPct val="20000"/>
              </a:spcBef>
              <a:buClr>
                <a:srgbClr val="4E67C8"/>
              </a:buClr>
              <a:buFont typeface="Arial" pitchFamily="34" charset="0"/>
              <a:buNone/>
              <a:defRPr/>
            </a:pPr>
            <a:r>
              <a:rPr lang="ru-RU" sz="1000" i="1" dirty="0">
                <a:solidFill>
                  <a:prstClr val="black"/>
                </a:solidFill>
              </a:rPr>
              <a:t>тыс. тенге без НДС</a:t>
            </a:r>
          </a:p>
        </p:txBody>
      </p:sp>
      <p:graphicFrame>
        <p:nvGraphicFramePr>
          <p:cNvPr id="11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105839"/>
              </p:ext>
            </p:extLst>
          </p:nvPr>
        </p:nvGraphicFramePr>
        <p:xfrm>
          <a:off x="241252" y="1364771"/>
          <a:ext cx="8108763" cy="17526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8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7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7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79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95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7604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/>
                      <a:r>
                        <a:rPr lang="ru-RU" sz="1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968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Внедрение АСКУЭ частного сектора и объектов АО "Астана-РЭК" с модернизацией воздушных вводов СИП IV этап (Сарыаркинский район) (1 этап по договору)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41 153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41 153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Заголовок 4">
            <a:extLst>
              <a:ext uri="{FF2B5EF4-FFF2-40B4-BE49-F238E27FC236}">
                <a16:creationId xmlns:a16="http://schemas.microsoft.com/office/drawing/2014/main" id="{A3A23543-BBAE-45B1-B821-4A209E2B6C59}"/>
              </a:ext>
            </a:extLst>
          </p:cNvPr>
          <p:cNvSpPr txBox="1">
            <a:spLocks/>
          </p:cNvSpPr>
          <p:nvPr/>
        </p:nvSpPr>
        <p:spPr>
          <a:xfrm>
            <a:off x="136152" y="145490"/>
            <a:ext cx="8208912" cy="86856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3. </a:t>
            </a:r>
          </a:p>
          <a:p>
            <a:pPr algn="ctr" defTabSz="685800"/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Автоматизированная система коммерческого учёта электроэнергии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E4A7F6-5428-5446-5E9D-341AF935F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01" y="3578342"/>
            <a:ext cx="2808931" cy="28947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00C82F-372A-6CD2-272E-55BAB559C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610" y="3578341"/>
            <a:ext cx="2687534" cy="28947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980BF2-FF4D-D94A-874F-87A2ABCD2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391" y="3578341"/>
            <a:ext cx="2281017" cy="289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30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6086-46B1-4982-B339-869EE1CDEF22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6545204" y="684357"/>
            <a:ext cx="1986584" cy="256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spcBef>
                <a:spcPct val="20000"/>
              </a:spcBef>
              <a:buClr>
                <a:srgbClr val="4E67C8"/>
              </a:buClr>
              <a:buFont typeface="Arial" pitchFamily="34" charset="0"/>
              <a:buNone/>
              <a:defRPr/>
            </a:pPr>
            <a:r>
              <a:rPr lang="ru-RU" sz="1000" i="1" dirty="0">
                <a:solidFill>
                  <a:prstClr val="black"/>
                </a:solidFill>
              </a:rPr>
              <a:t>тыс. тенге без НДС</a:t>
            </a: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1442C250-68EC-4E03-9EEC-A4503242A1F0}"/>
              </a:ext>
            </a:extLst>
          </p:cNvPr>
          <p:cNvSpPr txBox="1">
            <a:spLocks/>
          </p:cNvSpPr>
          <p:nvPr/>
        </p:nvSpPr>
        <p:spPr>
          <a:xfrm>
            <a:off x="179185" y="210573"/>
            <a:ext cx="8208912" cy="410115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4.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объектов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2CD708E-04FC-7828-3EF3-EDBB2CD1E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538841"/>
              </p:ext>
            </p:extLst>
          </p:nvPr>
        </p:nvGraphicFramePr>
        <p:xfrm>
          <a:off x="215189" y="941243"/>
          <a:ext cx="8136904" cy="55079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6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8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3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85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/>
                      <a:r>
                        <a:rPr lang="ru-RU" sz="1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232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T="25718" marB="25718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6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Замена КЛ-10кВ (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IV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проект) </a:t>
                      </a:r>
                    </a:p>
                  </a:txBody>
                  <a:tcPr marL="9999" marR="9999" marT="99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1 312 322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1 085 775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51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Замена кабельных линий 0,4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(168 линий) 13 участков </a:t>
                      </a:r>
                      <a:endParaRPr lang="ru-RU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999" marR="9999" marT="99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128 242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125 386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51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Замена кабельных линий 10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(49 линий) 3 участка</a:t>
                      </a:r>
                      <a:endParaRPr lang="ru-RU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999" marR="9999" marT="99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445 936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435 026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51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Внедрение телемеханики в РП, ТП-20-10/0,4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(75 шт.) </a:t>
                      </a:r>
                    </a:p>
                  </a:txBody>
                  <a:tcPr marL="9999" marR="9999" marT="99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297 789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291 575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63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Замена оборудования в РП, ТП-10/0,4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(9шт.) </a:t>
                      </a:r>
                    </a:p>
                  </a:txBody>
                  <a:tcPr marL="9999" marR="9999" marT="99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654 005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612 557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63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Демонтаж и новое строительство ТП-10/0,4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(2 шт.) </a:t>
                      </a:r>
                    </a:p>
                  </a:txBody>
                  <a:tcPr marL="9999" marR="9999" marT="99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105 075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102 735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5891917"/>
                  </a:ext>
                </a:extLst>
              </a:tr>
              <a:tr h="4639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РПП с выносом сетей от ТП-64, расположенного по адресу: улица 150 лет Абая </a:t>
                      </a:r>
                    </a:p>
                  </a:txBody>
                  <a:tcPr marL="9999" marR="9999" marT="99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345658"/>
                  </a:ext>
                </a:extLst>
              </a:tr>
              <a:tr h="4015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Замена кабельных линий 10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(19 линий)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375 419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367 919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243249"/>
                  </a:ext>
                </a:extLst>
              </a:tr>
              <a:tr h="28851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Замена кабельных линий 10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(V-проект) </a:t>
                      </a:r>
                    </a:p>
                  </a:txBody>
                  <a:tcPr marL="9999" marR="9999" marT="99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809 031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853 843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6335910"/>
                  </a:ext>
                </a:extLst>
              </a:tr>
              <a:tr h="3123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боксов на ПС 110/10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Коктем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 </a:t>
                      </a:r>
                    </a:p>
                  </a:txBody>
                  <a:tcPr marL="9999" marR="9999" marT="99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462 164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451 945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31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Замена оборудования в РП, ТП-10/0,4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999" marR="9999" marT="99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656 433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598 464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99115"/>
                  </a:ext>
                </a:extLst>
              </a:tr>
              <a:tr h="56181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</a:t>
                      </a: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Компенсация реактивной мощности в сети 220-110кВ и  установка УШР на ПС 110/10/6 </a:t>
                      </a:r>
                      <a:r>
                        <a:rPr kumimoji="0" lang="ru-R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"Западная" (1 этап по договору)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15 563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07817"/>
                  </a:ext>
                </a:extLst>
              </a:tr>
              <a:tr h="312310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5 306 538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4 995 422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2988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05479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оседство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Соседство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4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5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8758</TotalTime>
  <Words>3463</Words>
  <Application>Microsoft Office PowerPoint</Application>
  <PresentationFormat>Экран (4:3)</PresentationFormat>
  <Paragraphs>1168</Paragraphs>
  <Slides>37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37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Georgia</vt:lpstr>
      <vt:lpstr>Times New Roman</vt:lpstr>
      <vt:lpstr>Wingdings</vt:lpstr>
      <vt:lpstr>Соседство</vt:lpstr>
      <vt:lpstr>1_Соседство</vt:lpstr>
      <vt:lpstr>2_Соседство</vt:lpstr>
      <vt:lpstr>Тема Office</vt:lpstr>
      <vt:lpstr>Презентация PowerPoint</vt:lpstr>
      <vt:lpstr>Презентация PowerPoint</vt:lpstr>
      <vt:lpstr>Презентация PowerPoint</vt:lpstr>
      <vt:lpstr>Инвестиционная программа  АО «Астана-РЭК»  за 2025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об основных финансово-экономических показателях деятельности  АО «Астана-РЭК» за 2025 год</vt:lpstr>
      <vt:lpstr>Презентация PowerPoint</vt:lpstr>
      <vt:lpstr>Презентация PowerPoint</vt:lpstr>
      <vt:lpstr>Презентация PowerPoint</vt:lpstr>
      <vt:lpstr>Информация об объёмах предоставленных регулируемых услуг за 2025 год</vt:lpstr>
      <vt:lpstr>Презентация PowerPoint</vt:lpstr>
      <vt:lpstr>Презентация PowerPoint</vt:lpstr>
      <vt:lpstr>Презентация PowerPoint</vt:lpstr>
      <vt:lpstr>Информация об исполнении утвержденной уполномоченным органом тарифной сметы за 2025 год по передаче электроэнергии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перед потребителями  по исполнению тарифной сметы</dc:title>
  <dc:creator>Юзер</dc:creator>
  <cp:lastModifiedBy>Булинг Т.В.</cp:lastModifiedBy>
  <cp:revision>421</cp:revision>
  <cp:lastPrinted>2026-04-15T07:33:55Z</cp:lastPrinted>
  <dcterms:created xsi:type="dcterms:W3CDTF">2014-03-26T05:40:40Z</dcterms:created>
  <dcterms:modified xsi:type="dcterms:W3CDTF">2026-04-15T09:17:15Z</dcterms:modified>
</cp:coreProperties>
</file>