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816" r:id="rId2"/>
    <p:sldMasterId id="2147483828" r:id="rId3"/>
    <p:sldMasterId id="2147483840" r:id="rId4"/>
  </p:sldMasterIdLst>
  <p:notesMasterIdLst>
    <p:notesMasterId r:id="rId37"/>
  </p:notesMasterIdLst>
  <p:sldIdLst>
    <p:sldId id="256" r:id="rId5"/>
    <p:sldId id="259" r:id="rId6"/>
    <p:sldId id="342" r:id="rId7"/>
    <p:sldId id="341" r:id="rId8"/>
    <p:sldId id="343" r:id="rId9"/>
    <p:sldId id="345" r:id="rId10"/>
    <p:sldId id="346" r:id="rId11"/>
    <p:sldId id="351" r:id="rId12"/>
    <p:sldId id="370" r:id="rId13"/>
    <p:sldId id="368" r:id="rId14"/>
    <p:sldId id="371" r:id="rId15"/>
    <p:sldId id="372" r:id="rId16"/>
    <p:sldId id="358" r:id="rId17"/>
    <p:sldId id="296" r:id="rId18"/>
    <p:sldId id="362" r:id="rId19"/>
    <p:sldId id="333" r:id="rId20"/>
    <p:sldId id="339" r:id="rId21"/>
    <p:sldId id="309" r:id="rId22"/>
    <p:sldId id="373" r:id="rId23"/>
    <p:sldId id="374" r:id="rId24"/>
    <p:sldId id="335" r:id="rId25"/>
    <p:sldId id="340" r:id="rId26"/>
    <p:sldId id="268" r:id="rId27"/>
    <p:sldId id="314" r:id="rId28"/>
    <p:sldId id="363" r:id="rId29"/>
    <p:sldId id="316" r:id="rId30"/>
    <p:sldId id="311" r:id="rId31"/>
    <p:sldId id="305" r:id="rId32"/>
    <p:sldId id="289" r:id="rId33"/>
    <p:sldId id="312" r:id="rId34"/>
    <p:sldId id="364" r:id="rId35"/>
    <p:sldId id="359" r:id="rId3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5" autoAdjust="0"/>
    <p:restoredTop sz="94660"/>
  </p:normalViewPr>
  <p:slideViewPr>
    <p:cSldViewPr>
      <p:cViewPr varScale="1">
        <p:scale>
          <a:sx n="110" d="100"/>
          <a:sy n="110" d="100"/>
        </p:scale>
        <p:origin x="16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'фин рез'!$B$6</c:f>
              <c:strCache>
                <c:ptCount val="1"/>
                <c:pt idx="0">
                  <c:v>факт 2021г.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51E-49D1-A782-B0FA4F23D7A1}"/>
              </c:ext>
            </c:extLst>
          </c:dPt>
          <c:dLbls>
            <c:dLbl>
              <c:idx val="0"/>
              <c:layout>
                <c:manualLayout>
                  <c:x val="-1.9277105995369699E-2"/>
                  <c:y val="-2.09961017727710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1E-49D1-A782-B0FA4F23D7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9.1620411584859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1E-49D1-A782-B0FA4F23D7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225018976691778E-2"/>
                  <c:y val="-2.2905102896214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1E-49D1-A782-B0FA4F23D7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1044168985337384E-2"/>
                  <c:y val="2.492237514735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51E-49D1-A782-B0FA4F23D7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'фин рез'!$A$7:$A$10</c:f>
              <c:strCache>
                <c:ptCount val="4"/>
                <c:pt idx="0">
                  <c:v>Совокупные доходы, млн. тенге</c:v>
                </c:pt>
                <c:pt idx="1">
                  <c:v>Совокупные расходы, млн. тенге</c:v>
                </c:pt>
                <c:pt idx="2">
                  <c:v>КПН, млн. тенге</c:v>
                </c:pt>
                <c:pt idx="3">
                  <c:v>Чистая прибыль (убыток), млн. тенге</c:v>
                </c:pt>
              </c:strCache>
            </c:strRef>
          </c:cat>
          <c:val>
            <c:numRef>
              <c:f>'фин рез'!$B$7:$B$10</c:f>
              <c:numCache>
                <c:formatCode>#,##0.0</c:formatCode>
                <c:ptCount val="4"/>
                <c:pt idx="0">
                  <c:v>16788.675999999999</c:v>
                </c:pt>
                <c:pt idx="1">
                  <c:v>15619.279</c:v>
                </c:pt>
                <c:pt idx="2">
                  <c:v>237.08199999999999</c:v>
                </c:pt>
                <c:pt idx="3">
                  <c:v>932.31499999999903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1E-49D1-A782-B0FA4F23D7A1}"/>
            </c:ext>
          </c:extLst>
        </c:ser>
        <c:ser>
          <c:idx val="1"/>
          <c:order val="1"/>
          <c:tx>
            <c:strRef>
              <c:f>'фин рез'!$C$6</c:f>
              <c:strCache>
                <c:ptCount val="1"/>
                <c:pt idx="0">
                  <c:v>факт 2022г.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51E-49D1-A782-B0FA4F23D7A1}"/>
              </c:ext>
            </c:extLst>
          </c:dPt>
          <c:dLbls>
            <c:dLbl>
              <c:idx val="1"/>
              <c:layout>
                <c:manualLayout>
                  <c:x val="1.6064254996141416E-3"/>
                  <c:y val="-2.2905102896214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51E-49D1-A782-B0FA4F23D7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6385529976848495E-3"/>
                  <c:y val="-1.7848846520660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51E-49D1-A782-B0FA4F23D7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160637490353542E-2"/>
                  <c:y val="-1.764702911797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51E-49D1-A782-B0FA4F23D7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'фин рез'!$A$7:$A$10</c:f>
              <c:strCache>
                <c:ptCount val="4"/>
                <c:pt idx="0">
                  <c:v>Совокупные доходы, млн. тенге</c:v>
                </c:pt>
                <c:pt idx="1">
                  <c:v>Совокупные расходы, млн. тенге</c:v>
                </c:pt>
                <c:pt idx="2">
                  <c:v>КПН, млн. тенге</c:v>
                </c:pt>
                <c:pt idx="3">
                  <c:v>Чистая прибыль (убыток), млн. тенге</c:v>
                </c:pt>
              </c:strCache>
            </c:strRef>
          </c:cat>
          <c:val>
            <c:numRef>
              <c:f>'фин рез'!$C$7:$C$10</c:f>
              <c:numCache>
                <c:formatCode>#,##0.0</c:formatCode>
                <c:ptCount val="4"/>
                <c:pt idx="0">
                  <c:v>19192.8219238641</c:v>
                </c:pt>
                <c:pt idx="1">
                  <c:v>18695.6151371548</c:v>
                </c:pt>
                <c:pt idx="2">
                  <c:v>233.47108800000001</c:v>
                </c:pt>
                <c:pt idx="3">
                  <c:v>263.73569870929919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51E-49D1-A782-B0FA4F23D7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9729000"/>
        <c:axId val="270280088"/>
        <c:axId val="192073840"/>
      </c:bar3DChart>
      <c:catAx>
        <c:axId val="26972900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70280088"/>
        <c:crosses val="autoZero"/>
        <c:auto val="1"/>
        <c:lblAlgn val="ctr"/>
        <c:lblOffset val="100"/>
        <c:noMultiLvlLbl val="0"/>
      </c:catAx>
      <c:valAx>
        <c:axId val="27028008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269729000"/>
        <c:crosses val="autoZero"/>
        <c:crossBetween val="between"/>
        <c:majorUnit val="5000"/>
      </c:valAx>
      <c:serAx>
        <c:axId val="192073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70280088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694224194036278"/>
          <c:y val="1.4325163579904624E-2"/>
          <c:w val="0.69064021828470512"/>
          <c:h val="0.779810912720417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'полезн отп и НТП'!$C$15</c:f>
              <c:strCache>
                <c:ptCount val="1"/>
                <c:pt idx="0">
                  <c:v>Отпуск в сеть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087698874660454E-3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83B-4045-A9C2-0F71EE186D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087698874660454E-3"/>
                  <c:y val="-1.1737089201877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83B-4045-A9C2-0F71EE186D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8.6299892125135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83B-4045-A9C2-0F71EE186D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2021г</c:v>
                </c:pt>
                <c:pt idx="1">
                  <c:v>Утверждено ДКРЕМ</c:v>
                </c:pt>
                <c:pt idx="2">
                  <c:v>факт 2022г</c:v>
                </c:pt>
              </c:strCache>
            </c:strRef>
          </c:cat>
          <c:val>
            <c:numRef>
              <c:f>'полезн отп и НТП'!$C$16:$C$18</c:f>
              <c:numCache>
                <c:formatCode>#,##0</c:formatCode>
                <c:ptCount val="3"/>
                <c:pt idx="0">
                  <c:v>4258995.2</c:v>
                </c:pt>
                <c:pt idx="1">
                  <c:v>4358475.5830000006</c:v>
                </c:pt>
                <c:pt idx="2">
                  <c:v>4513023.8650000002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3B-4045-A9C2-0F71EE186DB8}"/>
            </c:ext>
          </c:extLst>
        </c:ser>
        <c:ser>
          <c:idx val="1"/>
          <c:order val="1"/>
          <c:tx>
            <c:strRef>
              <c:f>'полезн отп и НТП'!$D$15</c:f>
              <c:strCache>
                <c:ptCount val="1"/>
                <c:pt idx="0">
                  <c:v>Полезный отпуск электроэнергии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357004268529298E-2"/>
                  <c:y val="-2.1574973031283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83B-4045-A9C2-0F71EE186D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5657741559953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83B-4045-A9C2-0F71EE186D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01345946424927E-2"/>
                  <c:y val="-1.6431924882629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83B-4045-A9C2-0F71EE186D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2021г</c:v>
                </c:pt>
                <c:pt idx="1">
                  <c:v>Утверждено ДКРЕМ</c:v>
                </c:pt>
                <c:pt idx="2">
                  <c:v>факт 2022г</c:v>
                </c:pt>
              </c:strCache>
            </c:strRef>
          </c:cat>
          <c:val>
            <c:numRef>
              <c:f>'полезн отп и НТП'!$D$16:$D$18</c:f>
              <c:numCache>
                <c:formatCode>#,##0</c:formatCode>
                <c:ptCount val="3"/>
                <c:pt idx="0">
                  <c:v>3836986.5</c:v>
                </c:pt>
                <c:pt idx="1">
                  <c:v>3898690.7009999999</c:v>
                </c:pt>
                <c:pt idx="2">
                  <c:v>4061623.719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83B-4045-A9C2-0F71EE186DB8}"/>
            </c:ext>
          </c:extLst>
        </c:ser>
        <c:ser>
          <c:idx val="2"/>
          <c:order val="2"/>
          <c:tx>
            <c:strRef>
              <c:f>'полезн отп и НТП'!$E$15</c:f>
              <c:strCache>
                <c:ptCount val="1"/>
                <c:pt idx="0">
                  <c:v>Нормативные потери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939464493597205E-2"/>
                  <c:y val="7.91073205935222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83B-4045-A9C2-0F71EE186D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596041909196738E-2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83B-4045-A9C2-0F71EE186D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70042685292988E-2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83B-4045-A9C2-0F71EE186D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2021г</c:v>
                </c:pt>
                <c:pt idx="1">
                  <c:v>Утверждено ДКРЕМ</c:v>
                </c:pt>
                <c:pt idx="2">
                  <c:v>факт 2022г</c:v>
                </c:pt>
              </c:strCache>
            </c:strRef>
          </c:cat>
          <c:val>
            <c:numRef>
              <c:f>'полезн отп и НТП'!$E$16:$E$18</c:f>
              <c:numCache>
                <c:formatCode>#,##0</c:formatCode>
                <c:ptCount val="3"/>
                <c:pt idx="0">
                  <c:v>419752</c:v>
                </c:pt>
                <c:pt idx="1">
                  <c:v>457640.33499999996</c:v>
                </c:pt>
                <c:pt idx="2">
                  <c:v>446798.58199999999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83B-4045-A9C2-0F71EE186DB8}"/>
            </c:ext>
          </c:extLst>
        </c:ser>
        <c:ser>
          <c:idx val="3"/>
          <c:order val="3"/>
          <c:tx>
            <c:strRef>
              <c:f>'полезн отп и НТП'!$F$15</c:f>
              <c:strCache>
                <c:ptCount val="1"/>
                <c:pt idx="0">
                  <c:v>Потребление на хозяйственные нужды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8350795498641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83B-4045-A9C2-0F71EE186D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0741171905316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83B-4045-A9C2-0F71EE186D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6263096623982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683B-4045-A9C2-0F71EE186D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2021г</c:v>
                </c:pt>
                <c:pt idx="1">
                  <c:v>Утверждено ДКРЕМ</c:v>
                </c:pt>
                <c:pt idx="2">
                  <c:v>факт 2022г</c:v>
                </c:pt>
              </c:strCache>
            </c:strRef>
          </c:cat>
          <c:val>
            <c:numRef>
              <c:f>'полезн отп и НТП'!$F$16:$F$18</c:f>
              <c:numCache>
                <c:formatCode>#,##0</c:formatCode>
                <c:ptCount val="3"/>
                <c:pt idx="0">
                  <c:v>2256.6999999999998</c:v>
                </c:pt>
                <c:pt idx="1">
                  <c:v>2144.547</c:v>
                </c:pt>
                <c:pt idx="2">
                  <c:v>4601.5640000000003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683B-4045-A9C2-0F71EE186D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0281264"/>
        <c:axId val="270281656"/>
        <c:axId val="0"/>
      </c:bar3DChart>
      <c:catAx>
        <c:axId val="270281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0281656"/>
        <c:crosses val="autoZero"/>
        <c:auto val="1"/>
        <c:lblAlgn val="ctr"/>
        <c:lblOffset val="100"/>
        <c:noMultiLvlLbl val="0"/>
      </c:catAx>
      <c:valAx>
        <c:axId val="2702816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70281264"/>
        <c:crosses val="autoZero"/>
        <c:crossBetween val="between"/>
        <c:majorUnit val="1000000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174229572782517E-2"/>
          <c:y val="2.9897141058400918E-2"/>
          <c:w val="0.86159537295001409"/>
          <c:h val="0.763081494031527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7110056554562749E-2"/>
                  <c:y val="-7.8386321895436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EAA-4492-97E0-96C272B1F0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104688599414944E-2"/>
                  <c:y val="-1.8394148313144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AA-4492-97E0-96C272B1F0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147549577824684E-2"/>
                  <c:y val="-5.7363122897484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EAA-4492-97E0-96C272B1F0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Лист1!$G$5:$I$5</c:f>
              <c:strCache>
                <c:ptCount val="3"/>
                <c:pt idx="0">
                  <c:v>Факт 2021г.</c:v>
                </c:pt>
                <c:pt idx="1">
                  <c:v>Утверждено (план 2022г.)</c:v>
                </c:pt>
                <c:pt idx="2">
                  <c:v>Факт 2022г.</c:v>
                </c:pt>
              </c:strCache>
            </c:strRef>
          </c:cat>
          <c:val>
            <c:numRef>
              <c:f>Лист1!$G$6:$I$6</c:f>
              <c:numCache>
                <c:formatCode>#,##0</c:formatCode>
                <c:ptCount val="3"/>
                <c:pt idx="0">
                  <c:v>105005</c:v>
                </c:pt>
                <c:pt idx="1">
                  <c:v>346322</c:v>
                </c:pt>
                <c:pt idx="2">
                  <c:v>325895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D1-47CA-B02B-0632AD61C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6"/>
        <c:axId val="270283616"/>
        <c:axId val="269725864"/>
      </c:barChart>
      <c:catAx>
        <c:axId val="27028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69725864"/>
        <c:crosses val="autoZero"/>
        <c:auto val="1"/>
        <c:lblAlgn val="ctr"/>
        <c:lblOffset val="100"/>
        <c:noMultiLvlLbl val="0"/>
      </c:catAx>
      <c:valAx>
        <c:axId val="26972586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7028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887395843956614"/>
          <c:y val="0.15631961624186563"/>
          <c:w val="0.64288392122276794"/>
          <c:h val="0.539496458813384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'ПП 21-22'!$A$2</c:f>
              <c:strCache>
                <c:ptCount val="1"/>
                <c:pt idx="0">
                  <c:v>Нормативные потери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83745761514506E-3"/>
                  <c:y val="-1.4362657091561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D7-4E31-B6C2-0735153DAA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4362657091561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D7-4E31-B6C2-0735153DAA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2022г</c:v>
                </c:pt>
                <c:pt idx="1">
                  <c:v>Утверждено ДКРЕМ на 2023г</c:v>
                </c:pt>
              </c:strCache>
            </c:strRef>
          </c:cat>
          <c:val>
            <c:numRef>
              <c:f>'ПП 21-22'!$B$2:$C$2</c:f>
              <c:numCache>
                <c:formatCode>#,##0</c:formatCode>
                <c:ptCount val="2"/>
                <c:pt idx="0">
                  <c:v>408402.70900000003</c:v>
                </c:pt>
                <c:pt idx="1">
                  <c:v>403725.54200000002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D7-4E31-B6C2-0735153DAAE6}"/>
            </c:ext>
          </c:extLst>
        </c:ser>
        <c:ser>
          <c:idx val="1"/>
          <c:order val="1"/>
          <c:tx>
            <c:strRef>
              <c:f>'ПП 21-22'!$A$3</c:f>
              <c:strCache>
                <c:ptCount val="1"/>
                <c:pt idx="0">
                  <c:v>Потребление на хозяйственные нужды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266996609211604E-2"/>
                  <c:y val="-9.5751047277080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3D7-4E31-B6C2-0735153DAA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608622033060154E-2"/>
                  <c:y val="-9.5751047277080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3D7-4E31-B6C2-0735153DAA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2022г</c:v>
                </c:pt>
                <c:pt idx="1">
                  <c:v>Утверждено ДКРЕМ на 2023г</c:v>
                </c:pt>
              </c:strCache>
            </c:strRef>
          </c:cat>
          <c:val>
            <c:numRef>
              <c:f>'ПП 21-22'!$B$3:$C$3</c:f>
              <c:numCache>
                <c:formatCode>#,##0</c:formatCode>
                <c:ptCount val="2"/>
                <c:pt idx="0">
                  <c:v>1980</c:v>
                </c:pt>
                <c:pt idx="1">
                  <c:v>1980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3D7-4E31-B6C2-0735153DAAE6}"/>
            </c:ext>
          </c:extLst>
        </c:ser>
        <c:ser>
          <c:idx val="2"/>
          <c:order val="2"/>
          <c:tx>
            <c:strRef>
              <c:f>'ПП 21-22'!$A$4</c:f>
              <c:strCache>
                <c:ptCount val="1"/>
                <c:pt idx="0">
                  <c:v>Полезный отпуск электроэнергии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900494913817467E-2"/>
                  <c:y val="-7.1813285457809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3D7-4E31-B6C2-0735153DAA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266996609211604E-2"/>
                  <c:y val="-1.4362657091561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3D7-4E31-B6C2-0735153DAA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2022г</c:v>
                </c:pt>
                <c:pt idx="1">
                  <c:v>Утверждено ДКРЕМ на 2023г</c:v>
                </c:pt>
              </c:strCache>
            </c:strRef>
          </c:cat>
          <c:val>
            <c:numRef>
              <c:f>'ПП 21-22'!$B$4:$C$4</c:f>
              <c:numCache>
                <c:formatCode>#,##0</c:formatCode>
                <c:ptCount val="2"/>
                <c:pt idx="0">
                  <c:v>3479158.16</c:v>
                </c:pt>
                <c:pt idx="1">
                  <c:v>3513949.7420000001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3D7-4E31-B6C2-0735153DAAE6}"/>
            </c:ext>
          </c:extLst>
        </c:ser>
        <c:ser>
          <c:idx val="3"/>
          <c:order val="3"/>
          <c:tx>
            <c:strRef>
              <c:f>'ПП 21-22'!$A$5</c:f>
              <c:strCache>
                <c:ptCount val="1"/>
                <c:pt idx="0">
                  <c:v>Отпуск в сеть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636829901058503E-2"/>
                  <c:y val="-6.7138317099228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3D7-4E31-B6C2-0735153DAA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43750132958651E-2"/>
                  <c:y val="-1.6232603177850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3D7-4E31-B6C2-0735153DAA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2022г</c:v>
                </c:pt>
                <c:pt idx="1">
                  <c:v>Утверждено ДКРЕМ на 2023г</c:v>
                </c:pt>
              </c:strCache>
            </c:strRef>
          </c:cat>
          <c:val>
            <c:numRef>
              <c:f>'ПП 21-22'!$B$5:$C$5</c:f>
              <c:numCache>
                <c:formatCode>#,##0</c:formatCode>
                <c:ptCount val="2"/>
                <c:pt idx="0">
                  <c:v>3889540.8689999999</c:v>
                </c:pt>
                <c:pt idx="1">
                  <c:v>3919655.284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3D7-4E31-B6C2-0735153DAA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9727824"/>
        <c:axId val="277177688"/>
        <c:axId val="0"/>
      </c:bar3DChart>
      <c:catAx>
        <c:axId val="269727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7177688"/>
        <c:crosses val="autoZero"/>
        <c:auto val="1"/>
        <c:lblAlgn val="ctr"/>
        <c:lblOffset val="100"/>
        <c:noMultiLvlLbl val="0"/>
      </c:catAx>
      <c:valAx>
        <c:axId val="2771776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 кВтч</a:t>
                </a:r>
              </a:p>
            </c:rich>
          </c:tx>
          <c:layout>
            <c:manualLayout>
              <c:xMode val="edge"/>
              <c:yMode val="edge"/>
              <c:x val="0.12665737889850237"/>
              <c:y val="0.15182889288986021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269727824"/>
        <c:crosses val="autoZero"/>
        <c:crossBetween val="between"/>
        <c:majorUnit val="1000000"/>
      </c:valAx>
      <c:dTable>
        <c:showHorzBorder val="1"/>
        <c:showVertBorder val="1"/>
        <c:showOutline val="1"/>
        <c:showKeys val="1"/>
      </c:dTable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r">
              <a:defRPr sz="1200"/>
            </a:lvl1pPr>
          </a:lstStyle>
          <a:p>
            <a:fld id="{317CC397-1409-4BAD-8551-D2D02BBD3523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5" rIns="91407" bIns="457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07" tIns="45705" rIns="91407" bIns="4570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8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8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r">
              <a:defRPr sz="1200"/>
            </a:lvl1pPr>
          </a:lstStyle>
          <a:p>
            <a:fld id="{D5B7516E-F69B-4E8C-88B6-18AC4B386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9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5B74C-295E-4C4C-8EAD-DFB3CF5AFE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838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5336C-609F-4D36-A46F-73A286EE772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0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7516E-F69B-4E8C-88B6-18AC4B3860A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4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946-4590-4009-8FF5-B1EBDA8FC514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27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40A-2AF8-4A80-AAB2-874633A33875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8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7129-B7CC-4259-B46E-EFBC38CB7E23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86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4E-8901-4677-BDF3-9A9417F54C65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24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FE33-24BA-4938-AF39-9FABCA81E7D6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289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3F03-0D3C-4B1F-AF00-81B9180A8D82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284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900B-8E48-46B0-9041-0222C6F1D911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949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C909-C48D-44ED-BD55-DBF880337F81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01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589E-0576-43E1-94DA-38F26C7C3A12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834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B14-7F4E-403C-9639-375148C5D647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22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0357-81C4-478F-897D-B6C9111B5647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5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73ED-5F27-4842-AF45-6ADF46424C29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808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87C-1CF7-48B3-B1D4-58CC33ADA830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75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D35-22CE-4237-96CC-17EA81B9B080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64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ADC-9A32-40CD-AD79-74CB985EF548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965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EA75-9A6F-453A-9C87-8CAA6AD8CDD4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17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7E5-6CE4-47C9-8420-617EE5324855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474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1A8D-D6D3-492D-9C98-2ACCBF6C2202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621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1583-A530-480F-A311-03C73B75AA92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270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869E-A7DD-41C7-9D60-EA0AEAF07D5B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068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DCA2-EE6A-48ED-9DD3-FF7212DAA2A5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105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EA8-E51C-4667-B57E-7DDBCD39DB66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1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968B-3E35-42BF-8A25-60AD4F7F4D22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35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255-965C-4DC4-8743-C4C6A6716ADE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75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C8E3-B22D-4833-B07F-B59D7D2A4EA2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38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3D0-AFA6-4659-A329-2D9A7B61F777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518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CBA7-7591-470E-A2F6-F8E4FA744D3D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298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A69E96-BF00-F727-DD97-356C9FF8A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895DE47-F2FF-79F2-087E-4AB48DCE9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AB7D4A-1577-E4A2-9754-341DA03D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2C7B-E404-4202-B054-B147B3FC300C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CDB8A7-4F93-49DC-CFBF-C25CBD42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E336F4-AD00-6E45-B521-53E2FD87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72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0EE072-4DEF-E500-27E5-64A91D623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1A5D6C6-C051-26CC-618C-8ADB6723F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42707B-49E4-8375-E2A1-A3BCAC6A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1008-EACE-4BD6-AA69-7C497403B207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8EBB79-9D31-6D4E-5B68-80416D42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27C62C4-32F8-EFDC-1503-9F4E06B3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93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86BC16-ABB5-478C-684E-9D281A47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B88D65-2C59-0A11-F2FD-C504B3457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375D1CF-4C2C-6D03-E72D-423038A4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F2E6-69CB-4D7E-80C1-2C7B4307CDE2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19BD06-E353-7ED0-27B1-7ACA01D6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FEF6F98-C229-363F-6437-763E81D7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73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F312FD-4D86-82F8-5BE4-8549A523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B302AC-0438-E537-90E8-19C548782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2E621E6-B141-519F-4CD4-1FFE67A95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1189D7-6816-034C-665C-5D17D1A4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DA92-9A57-47CA-8360-E59CCD4EF805}" type="datetime1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507D41D-6ECC-071D-10C0-E3EDEC16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AB516C3-E70E-5022-F0CE-3CE7EE97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66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D664D0-FFCC-B86D-A80A-A2DEA25E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3E43AEE-8A6A-C00C-289F-3A3D53CD1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A549681-3765-AE2D-A8DF-45F13ABDD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12C2465-E2C9-24E2-2404-8C90CC67B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55D512A-429E-79D0-C7B4-79653AC5F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EE54780-8E40-E698-1D42-4F1C2052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0B4A-9354-445C-90E2-011BB6ED5F53}" type="datetime1">
              <a:rPr lang="ru-RU" smtClean="0"/>
              <a:t>26.04.2023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131F2A9-CF96-93EA-C43E-9625C4C1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76683EE-AAEA-FF75-31DE-3C268484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16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D36FAC-0E93-53C4-574D-BD0D3CE0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2850DE2-57FB-053B-4D98-016B4547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8BFE-E997-457A-A588-FBC550AAF983}" type="datetime1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AF7D413-CE2F-8991-2AEA-B9A7D8CB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6DFE42D-56DE-BF27-C6AE-55781E74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6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9E3D-D153-408A-BFA1-F9839ED0955B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364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677B00A-0309-3E26-B613-6E0C2C63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B4-5B7A-457B-8FC2-2CB2C2A8C1AB}" type="datetime1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046A0DC-B706-AA66-5AA8-79180840B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67D5479-6C38-6709-6928-93D76643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92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794E39-FEE7-C3AF-7B24-0B10BAF0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60F651-812F-AAD4-BC4F-14B7E3D4D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B3BB6FC-EBEB-32E1-5D8F-5E374E075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B8CAA3B-5360-23E5-C087-04FC59D3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1CF1-0C88-4611-B201-EDEE5D8D1914}" type="datetime1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9766098-54A4-CECD-1B76-FFA72F2A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DF473CF-8CAC-5213-058C-6BAC76F4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47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134DD2-E670-BCD5-DF70-206C6795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18F2010-C17D-FEC2-9AD9-77E925EC0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03F8B3F-3FE4-1D00-169B-C25AF032F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7F235AA-569A-6B24-65F2-B0374FAF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4B0E-FB7F-40CD-8645-FD9503DC5298}" type="datetime1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693A58-AAE7-895A-0295-9DD63D9C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1E2EE6-0251-BC8E-CD76-6AE5F2CB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46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739A5F-86CF-9BB3-05C9-EA0F235D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1BC7DA4-C712-9744-F868-5F3A19E5B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789625-34C7-AB60-8CED-0869B6B1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4397-D3AA-4C39-91B0-250999F071F7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6400D68-970B-E3E3-2E1E-431C1BAA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3F545A-4ACB-AAD5-D159-F3A718A8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9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CAB5FD0-45C3-AC00-F12B-4A744AB2B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A0E8452-8D43-31F3-80CA-3DA4D7361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520A3E-3E04-0349-DBEB-3DE15F8F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DF1-40E3-4865-B33A-55F9FD72B2CB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51BE2E-6EA7-5850-F706-BF4E3465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A9E1C7-8AC8-2D70-ED0C-9B691415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9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884-5250-4049-8F3B-7A8821A3BB1B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7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ACA-4746-4AC6-87A6-8806B2CDEF5C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CD3-9067-482D-B1D5-58A965A4156D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40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A1F-24AE-4049-8063-18F4658ADA1D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5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B28C-5420-4C0F-B463-1BD3FCF50122}" type="datetime1">
              <a:rPr lang="ru-RU" smtClean="0">
                <a:solidFill>
                  <a:srgbClr val="B4DCFA"/>
                </a:solidFill>
              </a:rPr>
              <a:t>26.04.2023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9D9C45-FBF5-4606-8983-29B10196E8D2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26.04.2023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2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7BFEB-E77D-47A7-AA6D-26B9A18D1950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26.04.2023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8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E0FE4-F362-4488-B600-9E4DA37A1645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26.04.2023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8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178FAE-BA5E-267D-CCCE-ADADCD50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08FD460-D912-02CB-4037-EBF61F8A6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7607E1-1744-7750-7837-9DF62164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F82BD-3E0D-4D75-8BA5-D7D13979EFA8}" type="datetime1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A420DE-E8A5-BF0F-67FC-EDF2BABD5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0C2A40-D65C-B243-13DF-CAC216545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3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CD4BECE-8013-7B99-D87A-D48991003F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"/>
          <a:stretch/>
        </p:blipFill>
        <p:spPr>
          <a:xfrm>
            <a:off x="6505796" y="1028701"/>
            <a:ext cx="1782032" cy="1724360"/>
          </a:xfrm>
          <a:prstGeom prst="rect">
            <a:avLst/>
          </a:prstGeom>
          <a:ln>
            <a:noFill/>
          </a:ln>
        </p:spPr>
      </p:pic>
      <p:pic>
        <p:nvPicPr>
          <p:cNvPr id="4" name="Picture 2" descr="Похожее изображение">
            <a:extLst>
              <a:ext uri="{FF2B5EF4-FFF2-40B4-BE49-F238E27FC236}">
                <a16:creationId xmlns="" xmlns:a16="http://schemas.microsoft.com/office/drawing/2014/main" id="{22ADBE32-D5EF-C04D-5DAA-8BC532664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/>
          <a:stretch/>
        </p:blipFill>
        <p:spPr bwMode="auto">
          <a:xfrm>
            <a:off x="10922" y="3747104"/>
            <a:ext cx="2915817" cy="1790234"/>
          </a:xfrm>
          <a:prstGeom prst="parallelogram">
            <a:avLst>
              <a:gd name="adj" fmla="val 0"/>
            </a:avLst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Похожее изображение">
            <a:extLst>
              <a:ext uri="{FF2B5EF4-FFF2-40B4-BE49-F238E27FC236}">
                <a16:creationId xmlns="" xmlns:a16="http://schemas.microsoft.com/office/drawing/2014/main" id="{2F4B62D9-F40A-2C3B-AAF9-3F0D01E3D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r="19892"/>
          <a:stretch/>
        </p:blipFill>
        <p:spPr bwMode="auto">
          <a:xfrm>
            <a:off x="6228184" y="3776711"/>
            <a:ext cx="2916305" cy="1754598"/>
          </a:xfrm>
          <a:prstGeom prst="parallelogram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CB4C51-7696-56CF-DFC7-C40D4CF9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23" y="3770344"/>
            <a:ext cx="4032448" cy="1764890"/>
          </a:xfrm>
          <a:prstGeom prst="parallelogram">
            <a:avLst>
              <a:gd name="adj" fmla="val 83014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Похожее изображение">
            <a:extLst>
              <a:ext uri="{FF2B5EF4-FFF2-40B4-BE49-F238E27FC236}">
                <a16:creationId xmlns="" xmlns:a16="http://schemas.microsoft.com/office/drawing/2014/main" id="{7F53B53A-64D3-C64D-A1FC-10472057B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601895"/>
            <a:ext cx="4154041" cy="1923678"/>
          </a:xfrm>
          <a:prstGeom prst="triangle">
            <a:avLst>
              <a:gd name="adj" fmla="val 50237"/>
            </a:avLst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0DB00B17-1D40-7B1A-097B-801398CCD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2" y="3753537"/>
            <a:ext cx="4063439" cy="1781698"/>
          </a:xfrm>
          <a:prstGeom prst="parallelogram">
            <a:avLst>
              <a:gd name="adj" fmla="val 82609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9BAEE64B-C679-EF44-21D1-81CDDD788D0B}"/>
              </a:ext>
            </a:extLst>
          </p:cNvPr>
          <p:cNvCxnSpPr/>
          <p:nvPr/>
        </p:nvCxnSpPr>
        <p:spPr>
          <a:xfrm>
            <a:off x="-1" y="3747104"/>
            <a:ext cx="6804248" cy="643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84C7DDC5-34DE-5410-3B17-19221EE69003}"/>
              </a:ext>
            </a:extLst>
          </p:cNvPr>
          <p:cNvCxnSpPr/>
          <p:nvPr/>
        </p:nvCxnSpPr>
        <p:spPr>
          <a:xfrm>
            <a:off x="7235811" y="3753037"/>
            <a:ext cx="1908191" cy="160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>
            <a:extLst>
              <a:ext uri="{FF2B5EF4-FFF2-40B4-BE49-F238E27FC236}">
                <a16:creationId xmlns="" xmlns:a16="http://schemas.microsoft.com/office/drawing/2014/main" id="{13C714EA-47F4-CE8B-EF9C-951B91BDCA1D}"/>
              </a:ext>
            </a:extLst>
          </p:cNvPr>
          <p:cNvSpPr txBox="1">
            <a:spLocks/>
          </p:cNvSpPr>
          <p:nvPr/>
        </p:nvSpPr>
        <p:spPr>
          <a:xfrm>
            <a:off x="265215" y="2928441"/>
            <a:ext cx="8613569" cy="49807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перед потребителями</a:t>
            </a:r>
            <a:b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деятельности за 2022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3190" y="5630995"/>
            <a:ext cx="2057400" cy="273844"/>
          </a:xfrm>
        </p:spPr>
        <p:txBody>
          <a:bodyPr vert="horz" lIns="68580" tIns="34290" rIns="68580" bIns="34290" rtlCol="0" anchor="ctr"/>
          <a:lstStyle/>
          <a:p>
            <a:pPr defTabSz="685800"/>
            <a:fld id="{706EC215-78D6-4CBB-A98C-2893856F3C5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F4EA847-8525-4F60-BAB8-9F5C99FC10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4" y="1028700"/>
            <a:ext cx="1578469" cy="15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0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78750" y="902788"/>
            <a:ext cx="1986584" cy="38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604533"/>
              </p:ext>
            </p:extLst>
          </p:nvPr>
        </p:nvGraphicFramePr>
        <p:xfrm>
          <a:off x="194764" y="1196752"/>
          <a:ext cx="8136904" cy="49732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6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82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13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110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16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КЛ-10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изоляцией из сшитого полиэтилена (сроки исполнения перенесены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2023 год)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243 630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3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телемеханики РП/ТП-10/0,4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648 685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615 009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32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ПС "Левобережная" (сроки исполнения перенесены на 2023 год)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746 010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540 765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32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ПС "ПНФ« (сроки исполнения перенесены на 2023 год)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662 660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482 393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32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видеонаблюдения на ПС (8 ПС «Жана-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«Кирова-2», «Олимп»,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Промзона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«Городская»,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Ики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«Заречная», «Жулдыз»)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86 299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179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ПС "Заречная", "Степная", "Южная" в части поставки и монтажа терминалов защит на КРУ 10кВ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1 558 862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1 479 617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17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РЗА на ПС "Левобережная" для перехода к цифровым подстанциям»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771 788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697 616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17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ПС "Левобережная" (перенесено с ИП-2021г.)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204 073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177 954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17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ВЛ-10 </a:t>
                      </a:r>
                      <a:r>
                        <a:rPr lang="ru-RU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КЛ-10 </a:t>
                      </a:r>
                      <a:r>
                        <a:rPr lang="ru-RU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(перенесено с ИП-2021г.)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1792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4 975 270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4 128 515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E4A83637-AFF1-4C4F-9CF9-8A705B677BD7}"/>
              </a:ext>
            </a:extLst>
          </p:cNvPr>
          <p:cNvSpPr txBox="1">
            <a:spLocks/>
          </p:cNvSpPr>
          <p:nvPr/>
        </p:nvSpPr>
        <p:spPr>
          <a:xfrm>
            <a:off x="90205" y="190337"/>
            <a:ext cx="8208912" cy="689525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4.Строительство и реконструкция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171414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07920"/>
            <a:ext cx="7062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«Модернизация ПС «Заречная», «Степная», «Южная» в части поставки и монтажа терминалов защиты на КРУ 10 кВ»</a:t>
            </a:r>
          </a:p>
        </p:txBody>
      </p:sp>
      <p:pic>
        <p:nvPicPr>
          <p:cNvPr id="9" name="Рисунок 8" descr="C:\Users\HP\Desktop\31.11.2022\Модернизация ПС 16.11.2022\16.11.22\15145652-acb5-48ad-8005-63565bfe39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29" y="692695"/>
            <a:ext cx="3309231" cy="273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HP\Desktop\31.11.2022\Модернизация ПС 16.11.2022\16.11.22\739bc60e-c1a7-490d-a988-784c2bd69e5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19" y="692695"/>
            <a:ext cx="3309231" cy="28083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138516" y="3630395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"</a:t>
            </a:r>
            <a:r>
              <a:rPr lang="kk-KZ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ПНФ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pic>
        <p:nvPicPr>
          <p:cNvPr id="12" name="Рисунок 11" descr="C:\Users\ERMANOVA\Downloads\PHOTO-2022-09-21-10-03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" t="10296" r="8575"/>
          <a:stretch/>
        </p:blipFill>
        <p:spPr bwMode="auto">
          <a:xfrm>
            <a:off x="856952" y="3986553"/>
            <a:ext cx="3359833" cy="269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ERMANOVA\Downloads\PHOTO-2022-09-21-10-03-33 (2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r="8142" b="9410"/>
          <a:stretch/>
        </p:blipFill>
        <p:spPr bwMode="auto">
          <a:xfrm>
            <a:off x="4581318" y="3986552"/>
            <a:ext cx="3309231" cy="2695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07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437518" y="1268760"/>
            <a:ext cx="1986584" cy="38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474788"/>
              </p:ext>
            </p:extLst>
          </p:nvPr>
        </p:nvGraphicFramePr>
        <p:xfrm>
          <a:off x="179514" y="1550750"/>
          <a:ext cx="7920878" cy="42460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0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411442285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873749978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100638475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173518247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310792656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1506238578"/>
                    </a:ext>
                  </a:extLst>
                </a:gridCol>
              </a:tblGrid>
              <a:tr h="2785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dirty="0"/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dirty="0"/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787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496">
                <a:tc gridSpan="7"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Проектно-изыскательские работы, в том числе: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68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Проектно- изыскательские работы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261 196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162 908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658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261 196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162 908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8583">
                <a:tc gridSpan="7">
                  <a:txBody>
                    <a:bodyPr/>
                    <a:lstStyle/>
                    <a:p>
                      <a:pPr marL="108000" algn="l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Приобретение основных средств, в том числе: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62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спецтехники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штука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299 125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275 786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28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оборудования 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1 419 080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1 370 440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2890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1 718 205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1 646 226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6294">
                <a:tc gridSpan="7">
                  <a:txBody>
                    <a:bodyPr/>
                    <a:lstStyle/>
                    <a:p>
                      <a:pPr marL="108000" algn="l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Закуп</a:t>
                      </a:r>
                      <a:r>
                        <a:rPr lang="ru-RU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счет средств экономии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289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средств, услуг, работ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448 148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629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448 148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07EEAA04-EF9C-4F16-AD8C-6692926D0D79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208912" cy="100035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5. Проектно-изыскательские работы</a:t>
            </a:r>
          </a:p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6. Приобретение основных средств</a:t>
            </a:r>
          </a:p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7. Закуп за счёт средств экономии</a:t>
            </a:r>
          </a:p>
        </p:txBody>
      </p:sp>
    </p:spTree>
    <p:extLst>
      <p:ext uri="{BB962C8B-B14F-4D97-AF65-F5344CB8AC3E}">
        <p14:creationId xmlns:p14="http://schemas.microsoft.com/office/powerpoint/2010/main" val="33712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76200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основных финансово-экономических показателях деятельности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АО «Астана-РЭК» за 2022 год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1005"/>
            <a:ext cx="936104" cy="86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64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836712"/>
            <a:ext cx="8352928" cy="5832648"/>
          </a:xfrm>
        </p:spPr>
        <p:txBody>
          <a:bodyPr>
            <a:normAutofit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2020 году Приказом Департамента Комитета по регулированию естественных монополий Министерства национальной экономики Республики Казахстан по городу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Нур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-Султан №61-ОД от 05 ноября 2020 года был утвержден предельный уровень тарифа на 2021-2025гг:</a:t>
            </a:r>
          </a:p>
          <a:p>
            <a:pPr marL="411480" lvl="1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на 2022 год в размере 4,63 тенге за 1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без учета НДС.</a:t>
            </a:r>
          </a:p>
          <a:p>
            <a:pPr marL="114300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8255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Действующие тарифы 2022 года:</a:t>
            </a:r>
          </a:p>
          <a:p>
            <a:pPr marL="114300" indent="334963" algn="just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 01.01.2022 года по 30.06.2022 года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размере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4,37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тенге за 1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без учета НДС, с учётом временного компенсирующего тарифа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4,23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тенге за 1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без учета НДС – добровольное снижение тарифа за счёт сокращения затрат по обслуживанию многоквартирного жилого фонда (согласовано ДКРЕМ - письмо от 14.01.2022г №03-13/46/48). </a:t>
            </a:r>
          </a:p>
          <a:p>
            <a:pPr marL="114300" indent="334963" algn="just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 01.07.2022 года по 30.11.2022 года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4,37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тенге за 1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без учета НДС, с учётом временного компенсирующего тарифа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4,23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тенге за 1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без учета НДС – добровольное снижение тарифа (согласовано ДКРЕМ - письмо от 20.06.2022г №03-13/1001). </a:t>
            </a:r>
          </a:p>
          <a:p>
            <a:pPr marL="114300" indent="334963" algn="just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 01.08.2022 года по 30.11.2022 года –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4,43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тенге за 1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без учета НДС, с учётом временного компенсирующего тарифа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4,29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тенге за 1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без учета НДС – изменение утвержденного тарифа на передачу электрической энергии до истечения срока действия, на которое повлияло увеличение стоимости стратегического товара - электрической энергии, увеличен тариф по АО «Астана-Энергия» с 8,28 до 8,77 тенге/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или на 5,9%  – (приказ ДКРЕМ №61-ОД от 26.07.22г.). </a:t>
            </a:r>
          </a:p>
          <a:p>
            <a:pPr marL="114300" indent="334963" algn="just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 01.12.22 года по 31.12.22 года – 4,43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тенге за 1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без учета НДС.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Среднегодовой тариф сложился на уровне 4,27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тенге за 1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кВтч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без учета НДС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24597"/>
            <a:ext cx="7776864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Тарифы на передачу и распределение электрической энергии на 2022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59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84887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Возврат потребителям  суммы через компенсирующий тариф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984776" cy="511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624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27041"/>
            <a:ext cx="629332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b="1" spc="-1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Финансовые результаты АО «Астана-РЭК»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081382" y="713476"/>
            <a:ext cx="1173924" cy="328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тенге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306739"/>
              </p:ext>
            </p:extLst>
          </p:nvPr>
        </p:nvGraphicFramePr>
        <p:xfrm>
          <a:off x="368319" y="980728"/>
          <a:ext cx="7905751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096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объемах предоставленных регулируемых услуг за 2022 год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4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82916" y="254584"/>
            <a:ext cx="784887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400" b="1" spc="-1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Динамика производственной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TextBox 1"/>
          <p:cNvSpPr txBox="1"/>
          <p:nvPr/>
        </p:nvSpPr>
        <p:spPr>
          <a:xfrm>
            <a:off x="683568" y="1484784"/>
            <a:ext cx="1270694" cy="3691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кВтч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304354"/>
              </p:ext>
            </p:extLst>
          </p:nvPr>
        </p:nvGraphicFramePr>
        <p:xfrm>
          <a:off x="323529" y="6165304"/>
          <a:ext cx="7488831" cy="435392"/>
        </p:xfrm>
        <a:graphic>
          <a:graphicData uri="http://schemas.openxmlformats.org/drawingml/2006/table">
            <a:tbl>
              <a:tblPr/>
              <a:tblGrid>
                <a:gridCol w="2304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3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Нормативные потери в % от отпуска в сеть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19,86%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10,50%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9,90%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903093"/>
              </p:ext>
            </p:extLst>
          </p:nvPr>
        </p:nvGraphicFramePr>
        <p:xfrm>
          <a:off x="18583" y="1340767"/>
          <a:ext cx="8181975" cy="472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6207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3536" y="332656"/>
            <a:ext cx="7884877" cy="4900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 объемах предоставленных регулируемых услуг за 2022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371430"/>
              </p:ext>
            </p:extLst>
          </p:nvPr>
        </p:nvGraphicFramePr>
        <p:xfrm>
          <a:off x="503548" y="980728"/>
          <a:ext cx="7704855" cy="5638282"/>
        </p:xfrm>
        <a:graphic>
          <a:graphicData uri="http://schemas.openxmlformats.org/drawingml/2006/table">
            <a:tbl>
              <a:tblPr/>
              <a:tblGrid>
                <a:gridCol w="5638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62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73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73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19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потребителей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в тарифной смете на 2022 год, тыс. </a:t>
                      </a:r>
                      <a:r>
                        <a:rPr lang="ru-R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кВтч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за 2022 год,          тыс. </a:t>
                      </a:r>
                      <a:r>
                        <a:rPr lang="ru-R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кВтч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"Астанаэнергосбыт"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1 866 736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1 972 330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Сторонние организации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2 025 819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2 083 326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"Астана-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теплотранзит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47 472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51 650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"Астана-Энергия"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16 096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3 326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ГКП "Астана Су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Арнасы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98 037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93 058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"Астана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қалалық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жарық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278 348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297 574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ЭнергоКомпани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-ПВ"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486 235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438 506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"АРЭК"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25 001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25 301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"АРЭК-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Энергосбыт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155 582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168 590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ТОО"Компания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Астана энерго холдинг"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72 636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69 427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Самға-Энерго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316 262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304 959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2.10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Теміржолэнерго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48 084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56 062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03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2.11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 АО "НК КТЖ Дирекция магистральной сети"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3 425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19 083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2.12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"Компания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Energy Hub"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206 232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200 358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2.14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SilkWayEnergy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83 891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101 779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2.15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GorSvetGroup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55 128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52 255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2.16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KB ENTERPRISES"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988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1 112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2.17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 им.К.Сатпаева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2.18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"ЭнерджиКоммерц"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6 329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9 765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2.19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 Energy Resources"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12 114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29 476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2.20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"Транзитэнергосервис"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29 298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35 711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Росэлко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Трэйд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32 789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41 028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2.22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"КазЭнергоХолдинг"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4 065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3 897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2.23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Provision"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16 328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13 128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91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2.24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Astana Ceramic"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04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539552" y="2626158"/>
            <a:ext cx="8083883" cy="25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buClr>
                <a:srgbClr val="758085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ln w="1905"/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электрической энергии, эксплуатация электрических сетей и подстанций</a:t>
            </a:r>
          </a:p>
          <a:p>
            <a:pPr marL="109537" eaLnBrk="0" hangingPunct="0">
              <a:buClr>
                <a:srgbClr val="758085">
                  <a:lumMod val="50000"/>
                </a:srgbClr>
              </a:buClr>
              <a:defRPr/>
            </a:pPr>
            <a:endParaRPr lang="ru-RU" sz="2400" dirty="0">
              <a:ln w="1905"/>
              <a:solidFill>
                <a:srgbClr val="2F589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 eaLnBrk="0" hangingPunct="0">
              <a:buClr>
                <a:srgbClr val="758085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ln w="1905"/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 и техническое обслуживание электротехнического хозяйства в составе подстанций, электросетей, распределительных устройств, релейной защиты и автоматики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95536" y="836712"/>
            <a:ext cx="7935309" cy="10001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u="sng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Предмет</a:t>
            </a:r>
            <a: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 деятельности </a:t>
            </a:r>
            <a:b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АО «Астана – Региональная </a:t>
            </a:r>
            <a:r>
              <a:rPr lang="ru-RU" sz="2400" b="1" dirty="0" err="1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Электросетевая</a:t>
            </a:r>
            <a: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 Компания»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2920-98BE-4BB8-9D21-43FBE856FEC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47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7" y="548680"/>
            <a:ext cx="8064898" cy="4900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 объемах предоставленных регулируемых услуг за 2022 год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13267"/>
              </p:ext>
            </p:extLst>
          </p:nvPr>
        </p:nvGraphicFramePr>
        <p:xfrm>
          <a:off x="503549" y="1556792"/>
          <a:ext cx="7704855" cy="4752527"/>
        </p:xfrm>
        <a:graphic>
          <a:graphicData uri="http://schemas.openxmlformats.org/drawingml/2006/table">
            <a:tbl>
              <a:tblPr/>
              <a:tblGrid>
                <a:gridCol w="5638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6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73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73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706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потребителей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в тарифной смете на 2022 год, тыс. </a:t>
                      </a:r>
                      <a:r>
                        <a:rPr lang="ru-R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кВтч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за 2022 год,          тыс. </a:t>
                      </a:r>
                      <a:r>
                        <a:rPr lang="ru-R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кВтч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"Кадаско-А"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Жибек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Оперейтинг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12 763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5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-Сервис-Экспресс"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11 405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5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"Корпорация Ясин"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12 898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5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"Электр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Желісі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13 055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5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"КТЖ-Грузовые перевозки"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5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"Орда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Энергосбыт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5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Energy Solutions"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5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Halyk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5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 Service"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5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5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"Пауэр Трэйдинг Компани"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5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KazEnergyResources"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5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"СТЭМ"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54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3 892 555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4 055 656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D7F1EB4-F905-499C-8DF6-6718FD3304C2}"/>
              </a:ext>
            </a:extLst>
          </p:cNvPr>
          <p:cNvSpPr/>
          <p:nvPr/>
        </p:nvSpPr>
        <p:spPr>
          <a:xfrm>
            <a:off x="6228184" y="1112362"/>
            <a:ext cx="198022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spc="-1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1239015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с потребителями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8356" y="1782762"/>
            <a:ext cx="7620000" cy="4800600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Основная работа с потребителями заключается в обеспечении надежности и качества передаваемой электроэнергии по сетям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энергооборудованию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АО «Астана-РЭК».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Напряжение, частота и режим нагрузок в 2022 году соответствовали ГОСТу 13109-97 «Нормы качества электрической энергии в системах электроснабжения общего назначения».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Выявляемые в рабочем порядке несоответствия устранялись работниками АО «Астана-РЭК» незамедлительно и в полном объеме.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52EA0-6830-40BE-AB86-43CAD161B135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13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исполнении утвержденной уполномоченным органом тарифной сметы за 2022 год по передаче и распределению электроэнергии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8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44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853" y="188640"/>
            <a:ext cx="7560840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Информация об исполнении утвержденной тарифной сметы 2022 года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257918"/>
              </p:ext>
            </p:extLst>
          </p:nvPr>
        </p:nvGraphicFramePr>
        <p:xfrm>
          <a:off x="381853" y="1196752"/>
          <a:ext cx="7862555" cy="5290280"/>
        </p:xfrm>
        <a:graphic>
          <a:graphicData uri="http://schemas.openxmlformats.org/drawingml/2006/table">
            <a:tbl>
              <a:tblPr/>
              <a:tblGrid>
                <a:gridCol w="380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6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06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6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25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57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918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Утвержденная тарифная смета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за                         2022г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Отклонение, в %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92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производство товаров и предоставление услуг, всего,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15 604 213,4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15 492 945,0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11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затраты, всего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489 184,2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514 484,0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1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11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359 478,7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361 715,3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11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ГСМ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98 310,2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94 022,3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-4,4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11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31 395,2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58 746,4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87,1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11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всего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5 268 663,5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5 128 514,3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-2,7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11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41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производственного персонала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4 726 799,0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4 618 801,0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-2,3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41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отчисления, ОСМС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541 864,6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509 713,3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-5,9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11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3 939 282,7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4 048 595,2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59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нормативные технические потери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5 157 203,4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5 056 504, 4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-1,9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11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услуги системного оператора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45 707,7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44 933,3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-1,7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11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Ремонт, всего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42 500,7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45 643,2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11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641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ремонт, не приводящий к увеличению стоимости основных фондов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3 530,5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3 530,5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11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Текущий ремонт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38 970,2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42 112,7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11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6 739,1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6 428,3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-4,6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11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затраты </a:t>
                      </a:r>
                    </a:p>
                  </a:txBody>
                  <a:tcPr marL="36000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654 932,2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647 842,4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-1,1</a:t>
                      </a:r>
                    </a:p>
                  </a:txBody>
                  <a:tcPr marL="8482" marR="72000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782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1580" y="116632"/>
            <a:ext cx="756084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ru-RU" dirty="0"/>
              <a:t>продолжение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767645"/>
              </p:ext>
            </p:extLst>
          </p:nvPr>
        </p:nvGraphicFramePr>
        <p:xfrm>
          <a:off x="406878" y="692696"/>
          <a:ext cx="7920878" cy="5716081"/>
        </p:xfrm>
        <a:graphic>
          <a:graphicData uri="http://schemas.openxmlformats.org/drawingml/2006/table">
            <a:tbl>
              <a:tblPr/>
              <a:tblGrid>
                <a:gridCol w="5647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068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56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34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Утвержденная тарифная смета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за                    2022г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Отклонение, в %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периода, всего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1 020 167,8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1 056 091,0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5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расходы, всего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1 020 167,8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1 056 091,0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65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административного персонала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254 099,1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301 261,1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65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отчисления, ОСМС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29 320,4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32 329,0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платежи и сборы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662 508,2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645 853,6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-2,5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10 477,7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6 734,0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-35,7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1 753,7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1 667,3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-4,9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ГСМ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6 145,7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5 972,1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-2,8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330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 (вывоз ТБО, водоснабжение и канализация, энергия)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7 048,5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7 568,3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Аудиторские услуги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1 600,0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1 600,0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банка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291,3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407,1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9.11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расходы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46 923,3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52 698,5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16 624 381,2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16 549 036,0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557 795,4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817 257,4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46,5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возмещения ВКТ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16 721,0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17 478,2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17 165 455,6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17 348 815,2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746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услуг 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кВтч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3 898 690,7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4 061 623,7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746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Нормативные технические потери</a:t>
                      </a:r>
                    </a:p>
                  </a:txBody>
                  <a:tcPr marL="36000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10,50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9,90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-5,7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7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кВтч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457 640,3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446 798,6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</a:t>
                      </a:r>
                    </a:p>
                  </a:txBody>
                  <a:tcPr marL="8123" marR="36000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10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735148"/>
              </p:ext>
            </p:extLst>
          </p:nvPr>
        </p:nvGraphicFramePr>
        <p:xfrm>
          <a:off x="444645" y="4293453"/>
          <a:ext cx="7643412" cy="203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89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21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37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74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2021г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ДКРЕМ</a:t>
                      </a: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(план 2022г.)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2022г.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167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капитальный ремонт,</a:t>
                      </a:r>
                      <a:r>
                        <a:rPr lang="ru-RU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том числе: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005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346 322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325 895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60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Приводящий к увеличению стоимости (инвестиции)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63 226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308 550</a:t>
                      </a: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280 252</a:t>
                      </a: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529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приводящий к увеличению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стоимости (текущий и капитальный -производственные расходы)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41 779</a:t>
                      </a: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(КР 10 985+</a:t>
                      </a: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 30 794)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37 772</a:t>
                      </a: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(КР 3 554+</a:t>
                      </a: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 34 218)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45 643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(КР 3 530+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 42 113)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377323"/>
              </p:ext>
            </p:extLst>
          </p:nvPr>
        </p:nvGraphicFramePr>
        <p:xfrm>
          <a:off x="1079612" y="1688226"/>
          <a:ext cx="6912768" cy="252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A3AC57EE-3997-4E94-B61B-F0CED8B95D27}"/>
              </a:ext>
            </a:extLst>
          </p:cNvPr>
          <p:cNvSpPr txBox="1">
            <a:spLocks/>
          </p:cNvSpPr>
          <p:nvPr/>
        </p:nvSpPr>
        <p:spPr>
          <a:xfrm>
            <a:off x="124508" y="359351"/>
            <a:ext cx="8208912" cy="83740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плана капитального и текущего</a:t>
            </a:r>
          </a:p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ремонта за 2021-2022гг.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7BEE30-EAE7-4B48-8244-7415731570D8}"/>
              </a:ext>
            </a:extLst>
          </p:cNvPr>
          <p:cNvSpPr txBox="1"/>
          <p:nvPr/>
        </p:nvSpPr>
        <p:spPr>
          <a:xfrm>
            <a:off x="156068" y="168822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тыс.тенге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40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6768752" cy="10772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32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Перспективы деятельности </a:t>
            </a:r>
          </a:p>
          <a:p>
            <a:r>
              <a:rPr lang="ru-RU" dirty="0"/>
              <a:t>АО «Астана-РЭК»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08" y="398249"/>
            <a:ext cx="790980" cy="7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07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7632848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Утвержденные тарифы на передачу электрической энергии за 2023-2025 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168453"/>
              </p:ext>
            </p:extLst>
          </p:nvPr>
        </p:nvGraphicFramePr>
        <p:xfrm>
          <a:off x="550169" y="1846278"/>
          <a:ext cx="7467598" cy="2376264"/>
        </p:xfrm>
        <a:graphic>
          <a:graphicData uri="http://schemas.openxmlformats.org/drawingml/2006/table">
            <a:tbl>
              <a:tblPr/>
              <a:tblGrid>
                <a:gridCol w="853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81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1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19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19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606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регулируемой услуги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Тарифы по передаче электрической энергии, тенге/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кВтч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без НДС*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0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3-ий год реализации проекта                             (с 01.01.2023г по 31.12.2023г)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4-ый год реализации проекта                            (с 01.01.2024г по 31.12.2024г)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5-ый год реализации проекта                                      (с 01.01.2025г по 31.12.2025г)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электрической энергии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4797152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just">
              <a:spcBef>
                <a:spcPct val="20000"/>
              </a:spcBef>
              <a:buClr>
                <a:srgbClr val="4E67C8"/>
              </a:buClr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*Приказ Департамента Комитета по регулированию естественных монополий Министерства национальной экономики Республики Казахстан по городу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Нур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-Султан  № 38-ОД от 15 апреля 2021 года</a:t>
            </a:r>
          </a:p>
        </p:txBody>
      </p:sp>
    </p:spTree>
    <p:extLst>
      <p:ext uri="{BB962C8B-B14F-4D97-AF65-F5344CB8AC3E}">
        <p14:creationId xmlns:p14="http://schemas.microsoft.com/office/powerpoint/2010/main" val="2874626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20168" y="5720680"/>
            <a:ext cx="588336" cy="228600"/>
          </a:xfrm>
        </p:spPr>
        <p:txBody>
          <a:bodyPr vert="horz" lIns="0" tIns="0" rIns="0" bIns="0" anchor="ctr"/>
          <a:lstStyle/>
          <a:p>
            <a:fld id="{725C68B6-61C2-468F-89AB-4B9F7531AA68}" type="slidenum">
              <a:rPr lang="ru-RU" sz="2000">
                <a:solidFill>
                  <a:prstClr val="white"/>
                </a:solidFill>
              </a:rPr>
              <a:pPr/>
              <a:t>28</a:t>
            </a:fld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301208"/>
            <a:ext cx="78335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- среднегодовой тариф без учета временного компенсирующего тарифа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824" y="341040"/>
            <a:ext cx="7344816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Утвержденная тарифная смета на 2022-2023 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591550"/>
              </p:ext>
            </p:extLst>
          </p:nvPr>
        </p:nvGraphicFramePr>
        <p:xfrm>
          <a:off x="539552" y="980728"/>
          <a:ext cx="7493000" cy="3960441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54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2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50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21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768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Утвержденная тарифная смета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6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 на предоставление услуг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16 624,4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16 225,7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4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557,8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447,7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14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возмещения ВКТ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4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17 165,5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16 673,4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14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Объём оказываемых услуг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3 898,7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3 513,9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14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Нормативные технические потери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млн.кВтч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457,6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403,7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14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тенге/кВтч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4,40*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4,74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302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671666"/>
            <a:ext cx="7897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Нормативные потери утверждены Департаментом Комитета по регулированию естественных монополий </a:t>
            </a:r>
            <a:r>
              <a:rPr lang="ru-R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национальной экономики Республики Казахстан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по городу Астана на 2022 год в размере  10,5%, на 2023 год в размере 10,3%.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6" name="TextBox 1"/>
          <p:cNvSpPr txBox="1"/>
          <p:nvPr/>
        </p:nvSpPr>
        <p:spPr>
          <a:xfrm>
            <a:off x="251520" y="401504"/>
            <a:ext cx="7920880" cy="28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Производственная деятельность на 2022-2023 годы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893739"/>
              </p:ext>
            </p:extLst>
          </p:nvPr>
        </p:nvGraphicFramePr>
        <p:xfrm>
          <a:off x="323528" y="1009463"/>
          <a:ext cx="7897192" cy="443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206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01896" y="188640"/>
            <a:ext cx="7935309" cy="4946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Техническая характеристика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2920-98BE-4BB8-9D21-43FBE856FEC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695991"/>
              </p:ext>
            </p:extLst>
          </p:nvPr>
        </p:nvGraphicFramePr>
        <p:xfrm>
          <a:off x="179515" y="836712"/>
          <a:ext cx="8157690" cy="4968005"/>
        </p:xfrm>
        <a:graphic>
          <a:graphicData uri="http://schemas.openxmlformats.org/drawingml/2006/table">
            <a:tbl>
              <a:tblPr firstRow="1" firstCol="1" bandRow="1"/>
              <a:tblGrid>
                <a:gridCol w="23666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4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00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92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35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98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137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84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оборудования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Ед.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2018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КЛ-220кВ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2,234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КЛ-110кВ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134,848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140,552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168,524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299,017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208,981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310,956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540,911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622,028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4545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1 804,783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1 866,749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2 140,219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2 346,915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2 432,732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КЛ-6кВ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4545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КЛ-0,4кВ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4545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993,797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999,126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1 111,556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1 181,436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1 239,365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ВЛ-220кВ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124,588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143,436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143,436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ВЛ-110кВ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149,569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144,953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202,255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207,908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207,908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ВЛ-10кВ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329,31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326,09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350,04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356,339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ВЛ-0,4кВ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437,774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442,679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508,734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Всего ЛЭП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4 294,99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4 303,931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4 967,08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5 458,94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400" b="1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774,175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ПС-220кВ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ПС-110кВ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РП, ТП, КТП-10/0,4кВ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1 366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1 386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1 434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1 528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1 714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Объем условных единиц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у.е.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77 838,9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79 565,47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91 649,29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96 313,63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102 459,9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24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49843"/>
            <a:ext cx="7998784" cy="591401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marL="360000" defTabSz="685800">
              <a:lnSpc>
                <a:spcPct val="100000"/>
              </a:lnSpc>
              <a:spcBef>
                <a:spcPct val="0"/>
              </a:spcBef>
              <a:buNone/>
              <a:defRPr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ПРОГРАММА КАПИТАЛЬНЫХ РЕМОНТОВ 2023-2024 годы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1" y="5861531"/>
            <a:ext cx="74168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выполняется собственными силами предприятия.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971002"/>
              </p:ext>
            </p:extLst>
          </p:nvPr>
        </p:nvGraphicFramePr>
        <p:xfrm>
          <a:off x="539551" y="1477054"/>
          <a:ext cx="7704857" cy="389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24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7551">
                  <a:extLst>
                    <a:ext uri="{9D8B030D-6E8A-4147-A177-3AD203B41FA5}">
                      <a16:colId xmlns="" xmlns:a16="http://schemas.microsoft.com/office/drawing/2014/main" val="1973566379"/>
                    </a:ext>
                  </a:extLst>
                </a:gridCol>
                <a:gridCol w="9332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3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32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3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32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объекта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2023г.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2024г.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 затрат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 затрат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82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ремонт, приводящий к увеличению стоимости основных средств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 рамках инвестиционной программы) в том, числе: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11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РП, ТП, КТП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29 789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37 381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95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ВЛ-10кВ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26,45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85 789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24,73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82 318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983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ВЛ-0,4кВ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26,026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108 429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25,546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105 945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45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тыс. тенге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224 007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225 644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8947"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ремонт, не приводящий к увеличению стоимости основных средств</a:t>
                      </a:r>
                    </a:p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 рамках тарифа) в том, числе: 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7" marR="7157" marT="7157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283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РП, ТП, КТП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1 019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68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ВЛ-10кВ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32921227"/>
                  </a:ext>
                </a:extLst>
              </a:tr>
              <a:tr h="27535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ВЛ-110/220кВ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66,522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10 235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67201719"/>
                  </a:ext>
                </a:extLst>
              </a:tr>
              <a:tr h="3743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57" marR="7157" marT="71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 </a:t>
                      </a:r>
                    </a:p>
                  </a:txBody>
                  <a:tcPr marL="7157" marR="7157" marT="71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тыс. тенге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1 019</a:t>
                      </a:r>
                    </a:p>
                  </a:txBody>
                  <a:tcPr marL="7157" marR="7157" marT="71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10 790</a:t>
                      </a:r>
                    </a:p>
                  </a:txBody>
                  <a:tcPr marL="7157" marR="7157" marT="71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7172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163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6" name="Прямоугольник: усеченные противолежащие углы 5"/>
          <p:cNvSpPr/>
          <p:nvPr/>
        </p:nvSpPr>
        <p:spPr>
          <a:xfrm>
            <a:off x="368896" y="328042"/>
            <a:ext cx="7862636" cy="790573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 marL="360000" defTabSz="685800">
              <a:spcBef>
                <a:spcPct val="0"/>
              </a:spcBef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Утвержденная инвестиционная программа на 2023-2024 годы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388540"/>
              </p:ext>
            </p:extLst>
          </p:nvPr>
        </p:nvGraphicFramePr>
        <p:xfrm>
          <a:off x="467544" y="1700808"/>
          <a:ext cx="7862637" cy="3240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508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08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30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4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2022г.         тыс.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2023г.         тыс.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устаревшего оборудования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777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246 873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Релейная защита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517 698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407 595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17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автоматизированной системы коммерческого учета электроэнергии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1 007 019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687 403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Проектно-изыскательские работы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126 839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1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и реконструкция объектов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2 642 910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3 585 863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1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4 515 244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4 985 030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68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7764139" cy="584775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marL="360000" defTabSz="685800">
              <a:spcBef>
                <a:spcPct val="0"/>
              </a:spcBef>
              <a:defRPr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Планы развития АО «Астана – РЭК»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475078"/>
              </p:ext>
            </p:extLst>
          </p:nvPr>
        </p:nvGraphicFramePr>
        <p:xfrm>
          <a:off x="754584" y="1340768"/>
          <a:ext cx="7334073" cy="3376257"/>
        </p:xfrm>
        <a:graphic>
          <a:graphicData uri="http://schemas.openxmlformats.org/drawingml/2006/table">
            <a:tbl>
              <a:tblPr/>
              <a:tblGrid>
                <a:gridCol w="53111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29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484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Мероприятия инвестиционной программы</a:t>
                      </a:r>
                      <a:endParaRPr lang="ru-RU" sz="1400" b="1" i="0" u="sng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Срок </a:t>
                      </a:r>
                    </a:p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исполнения 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61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Реконструкция ПС «Левобережная»,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«ПНФ»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2022-2023г.г.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99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ПС «Центральная», «Керамика», «</a:t>
                      </a:r>
                      <a:r>
                        <a:rPr lang="ru-RU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Арман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2023- 2024г.г.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9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Замена кабельных линий 10/0,4кВ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2022-2025г.г.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57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Замена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оборудования в РП,ТП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2022-2025г.г.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5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автоматизированной системы диспетчерского управления АО «Астана-РЭК»</a:t>
                      </a:r>
                    </a:p>
                    <a:p>
                      <a:pPr algn="l" rtl="0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5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  ремонт   существующей   системы   АСКУЭ   реализованной   в 2010-2012г.г.</a:t>
                      </a:r>
                    </a:p>
                    <a:p>
                      <a:pPr algn="l" rtl="0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22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АСКУЭ юридических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2022-2025г.г.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1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Инвестиционная программа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АО «Астана-РЭК»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за 2022 год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1004"/>
            <a:ext cx="864096" cy="8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7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100" y="548680"/>
            <a:ext cx="7747284" cy="432048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 за 2022 год: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57804" cy="396240"/>
          </a:xfrm>
        </p:spPr>
        <p:txBody>
          <a:bodyPr/>
          <a:lstStyle/>
          <a:p>
            <a:fld id="{90446086-46B1-4982-B339-869EE1CDEF22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998841"/>
              </p:ext>
            </p:extLst>
          </p:nvPr>
        </p:nvGraphicFramePr>
        <p:xfrm>
          <a:off x="611559" y="1337441"/>
          <a:ext cx="7643999" cy="43115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513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67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24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09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369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Факт,</a:t>
                      </a:r>
                      <a:r>
                        <a:rPr lang="ru-RU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+/-</a:t>
                      </a:r>
                    </a:p>
                    <a:p>
                      <a:pPr algn="ctr"/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308 550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280 252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-28 298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устаревшего оборудования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117 053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91 379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-25 674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369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автоматизированной системы коммерческого учета электроэнергии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390 572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320 014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-70 558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и реконструкция объектов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4 975 270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4 128 515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-846 755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Проектно-изыскательские работы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261 196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162 908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-98 288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средств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1 718 205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1 646 226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-71 979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за счет экономии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448 148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7 770 846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7 077 442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-693 404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8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378091" y="1492141"/>
            <a:ext cx="2173434" cy="233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 без НДС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70837" y="4103817"/>
            <a:ext cx="589744" cy="4103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158743" y="4147971"/>
            <a:ext cx="589744" cy="4103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843808" y="4126257"/>
            <a:ext cx="837931" cy="408137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020272" y="4119991"/>
            <a:ext cx="837931" cy="408137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</a:p>
        </p:txBody>
      </p:sp>
      <p:graphicFrame>
        <p:nvGraphicFramePr>
          <p:cNvPr id="16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410630"/>
              </p:ext>
            </p:extLst>
          </p:nvPr>
        </p:nvGraphicFramePr>
        <p:xfrm>
          <a:off x="395536" y="1807229"/>
          <a:ext cx="7786774" cy="23442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0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39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74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56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75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877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138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Капитальный ремонт ВЛ-10кВ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161 287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141 850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217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Капитальный ремонт ВЛ-0,4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76 148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8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 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 РП, ТП, КТП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75 990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5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308 550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280 252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9" t="30795" r="4666"/>
          <a:stretch/>
        </p:blipFill>
        <p:spPr>
          <a:xfrm>
            <a:off x="395536" y="4546150"/>
            <a:ext cx="1608863" cy="19470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6293" r="16710" b="8644"/>
          <a:stretch/>
        </p:blipFill>
        <p:spPr>
          <a:xfrm>
            <a:off x="2566921" y="4553908"/>
            <a:ext cx="1608863" cy="19392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09" y="4546150"/>
            <a:ext cx="1608863" cy="193925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800" y="4553908"/>
            <a:ext cx="1608863" cy="1939255"/>
          </a:xfrm>
          <a:prstGeom prst="rect">
            <a:avLst/>
          </a:prstGeom>
          <a:noFill/>
        </p:spPr>
      </p:pic>
      <p:sp>
        <p:nvSpPr>
          <p:cNvPr id="21" name="Заголовок 4">
            <a:extLst>
              <a:ext uri="{FF2B5EF4-FFF2-40B4-BE49-F238E27FC236}">
                <a16:creationId xmlns="" xmlns:a16="http://schemas.microsoft.com/office/drawing/2014/main" id="{7C34B304-9E57-41D1-808D-6A6FFD67E226}"/>
              </a:ext>
            </a:extLst>
          </p:cNvPr>
          <p:cNvSpPr txBox="1">
            <a:spLocks/>
          </p:cNvSpPr>
          <p:nvPr/>
        </p:nvSpPr>
        <p:spPr>
          <a:xfrm>
            <a:off x="107505" y="297156"/>
            <a:ext cx="8208912" cy="86856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1.</a:t>
            </a:r>
          </a:p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ремонт, приводящий к увеличению </a:t>
            </a:r>
          </a:p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стоимости основных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149993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607490" y="1162666"/>
            <a:ext cx="2198618" cy="32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11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06489"/>
              </p:ext>
            </p:extLst>
          </p:nvPr>
        </p:nvGraphicFramePr>
        <p:xfrm>
          <a:off x="251520" y="1412776"/>
          <a:ext cx="8108763" cy="2787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8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74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95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7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79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79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95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076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968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щита собственных нужд ПС «Аэропорт»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аккумуляторной батареи (ПС «Новая», «Керамика»,  «Южная»)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выпрямительного устройства ПС «Аэропорт», «Городская», «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Караоткель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8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прислонных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шкафов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7822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117 053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91 379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4417367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прислонных шкафов, аккумуляторной батареи, выпрямительного устройства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5" t="30094" r="23870" b="33660"/>
          <a:stretch/>
        </p:blipFill>
        <p:spPr>
          <a:xfrm>
            <a:off x="1187624" y="4754691"/>
            <a:ext cx="1584176" cy="19704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4" b="2343"/>
          <a:stretch/>
        </p:blipFill>
        <p:spPr>
          <a:xfrm>
            <a:off x="3756393" y="4771085"/>
            <a:ext cx="1567435" cy="19488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/>
          <a:stretch/>
        </p:blipFill>
        <p:spPr>
          <a:xfrm>
            <a:off x="6156176" y="4756983"/>
            <a:ext cx="1675964" cy="19704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Заголовок 4">
            <a:extLst>
              <a:ext uri="{FF2B5EF4-FFF2-40B4-BE49-F238E27FC236}">
                <a16:creationId xmlns="" xmlns:a16="http://schemas.microsoft.com/office/drawing/2014/main" id="{A3A23543-BBAE-45B1-B821-4A209E2B6C59}"/>
              </a:ext>
            </a:extLst>
          </p:cNvPr>
          <p:cNvSpPr txBox="1">
            <a:spLocks/>
          </p:cNvSpPr>
          <p:nvPr/>
        </p:nvSpPr>
        <p:spPr>
          <a:xfrm>
            <a:off x="136152" y="145490"/>
            <a:ext cx="8208912" cy="86856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2. </a:t>
            </a:r>
          </a:p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устаревшего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78804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45204" y="1412776"/>
            <a:ext cx="1986584" cy="256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518511"/>
              </p:ext>
            </p:extLst>
          </p:nvPr>
        </p:nvGraphicFramePr>
        <p:xfrm>
          <a:off x="322873" y="1700808"/>
          <a:ext cx="7921536" cy="37444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75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4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73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73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73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73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93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746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48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 «Установка приборов учета АСКУЭ на МЖФ р-на Сары-арка» в количестве 873 ПУ в 138 ТП ( ранее внедренный 2015 год)</a:t>
                      </a:r>
                    </a:p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(договор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двухгодичный 2022-2023 </a:t>
                      </a:r>
                      <a:r>
                        <a:rPr lang="ru-RU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гг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28 954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83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АСКУЭ юридических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(перенесено с ИП-2021 г.)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83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программно-аппаратного комплекса АСКУЭ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332 243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264 998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16889">
                <a:tc>
                  <a:txBody>
                    <a:bodyPr/>
                    <a:lstStyle/>
                    <a:p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390 572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Заголовок 4">
            <a:extLst>
              <a:ext uri="{FF2B5EF4-FFF2-40B4-BE49-F238E27FC236}">
                <a16:creationId xmlns="" xmlns:a16="http://schemas.microsoft.com/office/drawing/2014/main" id="{1442C250-68EC-4E03-9EEC-A4503242A1F0}"/>
              </a:ext>
            </a:extLst>
          </p:cNvPr>
          <p:cNvSpPr txBox="1">
            <a:spLocks/>
          </p:cNvSpPr>
          <p:nvPr/>
        </p:nvSpPr>
        <p:spPr>
          <a:xfrm>
            <a:off x="179185" y="210573"/>
            <a:ext cx="8208912" cy="86856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3. Внедрение автоматизированной системы коммерческого учета электроэнергии.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340054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825" y="338854"/>
            <a:ext cx="2857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АСКУЭ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юр.лиц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8" y="749194"/>
            <a:ext cx="2661970" cy="29678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53075" y="758608"/>
            <a:ext cx="28574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«Установка приборов учета АСКУЭ на МЖФ р-на Сары-арка» в количестве 873 ПУ в 138 ТП </a:t>
            </a:r>
          </a:p>
        </p:txBody>
      </p:sp>
      <p:pic>
        <p:nvPicPr>
          <p:cNvPr id="10" name="Рисунок 9" descr="C:\Users\ERMANOVA\Downloads\PHOTO-2023-01-06-10-44-09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12" y="2102703"/>
            <a:ext cx="2642235" cy="31538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5691543" y="2924200"/>
            <a:ext cx="2857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программно-аппаратного комплекса АСКУЭ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61" y="3755197"/>
            <a:ext cx="2412379" cy="28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6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6621</TotalTime>
  <Words>2782</Words>
  <Application>Microsoft Office PowerPoint</Application>
  <PresentationFormat>Экран (4:3)</PresentationFormat>
  <Paragraphs>1148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Georgia</vt:lpstr>
      <vt:lpstr>Times New Roman</vt:lpstr>
      <vt:lpstr>Wingdings</vt:lpstr>
      <vt:lpstr>Соседство</vt:lpstr>
      <vt:lpstr>1_Соседство</vt:lpstr>
      <vt:lpstr>2_Соседство</vt:lpstr>
      <vt:lpstr>Тема Office</vt:lpstr>
      <vt:lpstr>Презентация PowerPoint</vt:lpstr>
      <vt:lpstr>Презентация PowerPoint</vt:lpstr>
      <vt:lpstr>Презентация PowerPoint</vt:lpstr>
      <vt:lpstr>Инвестиционная программа  АО «Астана-РЭК»  за 2022 год</vt:lpstr>
      <vt:lpstr>Исполнение инвестиционной программы за 2022 год: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основных финансово-экономических показателях деятельности  АО «Астана-РЭК» за 2022 год</vt:lpstr>
      <vt:lpstr>Презентация PowerPoint</vt:lpstr>
      <vt:lpstr>Презентация PowerPoint</vt:lpstr>
      <vt:lpstr>Презентация PowerPoint</vt:lpstr>
      <vt:lpstr>Информация об объемах предоставленных регулируемых услуг за 2022 год</vt:lpstr>
      <vt:lpstr>Презентация PowerPoint</vt:lpstr>
      <vt:lpstr>Информация  об объемах предоставленных регулируемых услуг за 2022 год</vt:lpstr>
      <vt:lpstr>Информация  об объемах предоставленных регулируемых услуг за 2022 год </vt:lpstr>
      <vt:lpstr>Работа с потребителями</vt:lpstr>
      <vt:lpstr>Информация об исполнении утвержденной уполномоченным органом тарифной сметы за 2022 год по передаче и распределению электроэнергии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перед потребителями  по исполнению тарифной сметы</dc:title>
  <dc:creator>Юзер</dc:creator>
  <cp:lastModifiedBy>Мукашев А.О.</cp:lastModifiedBy>
  <cp:revision>323</cp:revision>
  <cp:lastPrinted>2023-04-26T04:12:00Z</cp:lastPrinted>
  <dcterms:created xsi:type="dcterms:W3CDTF">2014-03-26T05:40:40Z</dcterms:created>
  <dcterms:modified xsi:type="dcterms:W3CDTF">2023-04-26T04:24:36Z</dcterms:modified>
</cp:coreProperties>
</file>